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Lst>
  <p:sldSz cy="5143500" cx="9144000"/>
  <p:notesSz cx="6858000" cy="9144000"/>
  <p:embeddedFontLst>
    <p:embeddedFont>
      <p:font typeface="Roboto"/>
      <p:regular r:id="rId44"/>
      <p:bold r:id="rId45"/>
      <p:italic r:id="rId46"/>
      <p:boldItalic r:id="rId47"/>
    </p:embeddedFont>
    <p:embeddedFont>
      <p:font typeface="Merriweather"/>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font" Target="fonts/Roboto-regular.fntdata"/><Relationship Id="rId43" Type="http://schemas.openxmlformats.org/officeDocument/2006/relationships/slide" Target="slides/slide39.xml"/><Relationship Id="rId46" Type="http://schemas.openxmlformats.org/officeDocument/2006/relationships/font" Target="fonts/Roboto-italic.fntdata"/><Relationship Id="rId45"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Merriweather-regular.fntdata"/><Relationship Id="rId47" Type="http://schemas.openxmlformats.org/officeDocument/2006/relationships/font" Target="fonts/Roboto-boldItalic.fntdata"/><Relationship Id="rId49" Type="http://schemas.openxmlformats.org/officeDocument/2006/relationships/font" Target="fonts/Merriweather-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Merriweather-boldItalic.fntdata"/><Relationship Id="rId50" Type="http://schemas.openxmlformats.org/officeDocument/2006/relationships/font" Target="fonts/Merriweather-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4a073535dc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4a073535dc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49f74206a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49f74206a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49f74206a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49f74206a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4a1df24342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4a1df24342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4a1df24342_5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4a1df24342_5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4a1df24342_5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4a1df24342_5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4a1df24342_5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4a1df24342_5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49f74206a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49f74206a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4a1df24342_5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4a1df24342_5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4a1df24342_5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4a1df24342_5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a1df24342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a1df24342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4a26367151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4a26367151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49f74206a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49f74206a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49f74206a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49f74206a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49f74206a6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49f74206a6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49f74206a6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49f74206a6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49f74206a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49f74206a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49f74206a6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49f74206a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49f74206a6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49f74206a6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49f74206a6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49f74206a6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49f74206a6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49f74206a6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4a073535dc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4a073535dc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4a1df24342_5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4a1df24342_5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4a1df24342_5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4a1df24342_5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4a26367151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4a26367151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4a26367151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4a26367151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4a26367151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4a26367151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4a2636715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4a2636715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4a26367151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4a2636715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4a26367151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4a26367151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g4a26367151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4a26367151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4a26367151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4a26367151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4a073535d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4a073535d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4a26367151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4a26367151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4a073535dc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4a073535dc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4a073535dc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4a073535dc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4a073535dc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4a073535dc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4a26367151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4a26367151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6.png"/><Relationship Id="rId5"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8.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1.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1.png"/><Relationship Id="rId4"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Project:</a:t>
            </a:r>
            <a:endParaRPr/>
          </a:p>
          <a:p>
            <a:pPr indent="0" lvl="0" marL="0" rtl="0" algn="l">
              <a:spcBef>
                <a:spcPts val="0"/>
              </a:spcBef>
              <a:spcAft>
                <a:spcPts val="0"/>
              </a:spcAft>
              <a:buNone/>
            </a:pPr>
            <a:r>
              <a:rPr lang="en"/>
              <a:t>Artifact Market Analysis Tools</a:t>
            </a:r>
            <a:endParaRPr/>
          </a:p>
        </p:txBody>
      </p:sp>
      <p:sp>
        <p:nvSpPr>
          <p:cNvPr id="65" name="Google Shape;65;p13"/>
          <p:cNvSpPr txBox="1"/>
          <p:nvPr>
            <p:ph idx="1" type="subTitle"/>
          </p:nvPr>
        </p:nvSpPr>
        <p:spPr>
          <a:xfrm>
            <a:off x="311700" y="1878544"/>
            <a:ext cx="4242600" cy="120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Members:</a:t>
            </a:r>
            <a:endParaRPr/>
          </a:p>
          <a:p>
            <a:pPr indent="0" lvl="0" marL="0" rtl="0" algn="l">
              <a:spcBef>
                <a:spcPts val="0"/>
              </a:spcBef>
              <a:spcAft>
                <a:spcPts val="0"/>
              </a:spcAft>
              <a:buNone/>
            </a:pPr>
            <a:r>
              <a:rPr lang="en"/>
              <a:t>Atul Srivastava</a:t>
            </a:r>
            <a:endParaRPr/>
          </a:p>
          <a:p>
            <a:pPr indent="0" lvl="0" marL="0" rtl="0" algn="l">
              <a:spcBef>
                <a:spcPts val="0"/>
              </a:spcBef>
              <a:spcAft>
                <a:spcPts val="0"/>
              </a:spcAft>
              <a:buNone/>
            </a:pPr>
            <a:r>
              <a:rPr lang="en"/>
              <a:t>Brendan Bruce</a:t>
            </a:r>
            <a:endParaRPr/>
          </a:p>
          <a:p>
            <a:pPr indent="0" lvl="0" marL="0" rtl="0" algn="l">
              <a:spcBef>
                <a:spcPts val="0"/>
              </a:spcBef>
              <a:spcAft>
                <a:spcPts val="0"/>
              </a:spcAft>
              <a:buNone/>
            </a:pPr>
            <a:r>
              <a:rPr lang="en"/>
              <a:t>Nicholas Clegg</a:t>
            </a:r>
            <a:endParaRPr/>
          </a:p>
        </p:txBody>
      </p:sp>
      <p:pic>
        <p:nvPicPr>
          <p:cNvPr id="66" name="Google Shape;66;p13"/>
          <p:cNvPicPr preferRelativeResize="0"/>
          <p:nvPr/>
        </p:nvPicPr>
        <p:blipFill>
          <a:blip r:embed="rId3">
            <a:alphaModFix/>
          </a:blip>
          <a:stretch>
            <a:fillRect/>
          </a:stretch>
        </p:blipFill>
        <p:spPr>
          <a:xfrm>
            <a:off x="3910450" y="2272450"/>
            <a:ext cx="3983951" cy="2283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22"/>
          <p:cNvSpPr txBox="1"/>
          <p:nvPr>
            <p:ph type="title"/>
          </p:nvPr>
        </p:nvSpPr>
        <p:spPr>
          <a:xfrm>
            <a:off x="326725" y="1317300"/>
            <a:ext cx="3706500" cy="250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 of Artifact Marketplace</a:t>
            </a:r>
            <a:endParaRPr/>
          </a:p>
        </p:txBody>
      </p:sp>
      <p:sp>
        <p:nvSpPr>
          <p:cNvPr id="126" name="Google Shape;126;p22"/>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7" name="Google Shape;127;p22"/>
          <p:cNvPicPr preferRelativeResize="0"/>
          <p:nvPr/>
        </p:nvPicPr>
        <p:blipFill>
          <a:blip r:embed="rId3">
            <a:alphaModFix/>
          </a:blip>
          <a:stretch>
            <a:fillRect/>
          </a:stretch>
        </p:blipFill>
        <p:spPr>
          <a:xfrm>
            <a:off x="4303900" y="-21525"/>
            <a:ext cx="4840100" cy="5165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Artifact Card Pricing Data </a:t>
            </a:r>
            <a:endParaRPr/>
          </a:p>
        </p:txBody>
      </p:sp>
      <p:sp>
        <p:nvSpPr>
          <p:cNvPr id="133" name="Google Shape;133;p23"/>
          <p:cNvSpPr txBox="1"/>
          <p:nvPr>
            <p:ph idx="1" type="body"/>
          </p:nvPr>
        </p:nvSpPr>
        <p:spPr>
          <a:xfrm>
            <a:off x="4644675" y="500925"/>
            <a:ext cx="4166400" cy="41643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sz="1800"/>
              <a:t>In order to keep an updated log of the prices of the different cards, we query the Steam Community Market to access the values</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Accessing Webpage Data</a:t>
            </a:r>
            <a:endParaRPr/>
          </a:p>
        </p:txBody>
      </p:sp>
      <p:sp>
        <p:nvSpPr>
          <p:cNvPr id="139" name="Google Shape;139;p24"/>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We send get requests and receive the following JSON </a:t>
            </a:r>
            <a:endParaRPr sz="1800"/>
          </a:p>
          <a:p>
            <a:pPr indent="-342900" lvl="0" marL="457200" rtl="0" algn="l">
              <a:spcBef>
                <a:spcPts val="0"/>
              </a:spcBef>
              <a:spcAft>
                <a:spcPts val="0"/>
              </a:spcAft>
              <a:buSzPts val="1800"/>
              <a:buChar char="●"/>
            </a:pPr>
            <a:r>
              <a:rPr lang="en" sz="1800"/>
              <a:t>Web request returns</a:t>
            </a:r>
            <a:r>
              <a:rPr lang="en" sz="1800"/>
              <a:t>: </a:t>
            </a:r>
            <a:endParaRPr sz="1800"/>
          </a:p>
        </p:txBody>
      </p:sp>
      <p:pic>
        <p:nvPicPr>
          <p:cNvPr id="140" name="Google Shape;140;p24"/>
          <p:cNvPicPr preferRelativeResize="0"/>
          <p:nvPr/>
        </p:nvPicPr>
        <p:blipFill>
          <a:blip r:embed="rId3">
            <a:alphaModFix/>
          </a:blip>
          <a:stretch>
            <a:fillRect/>
          </a:stretch>
        </p:blipFill>
        <p:spPr>
          <a:xfrm>
            <a:off x="4821275" y="1785700"/>
            <a:ext cx="3813194" cy="2813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5"/>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stages for parsing the data</a:t>
            </a:r>
            <a:endParaRPr/>
          </a:p>
        </p:txBody>
      </p:sp>
      <p:sp>
        <p:nvSpPr>
          <p:cNvPr id="146" name="Google Shape;146;p25"/>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AutoNum type="arabicPeriod"/>
            </a:pPr>
            <a:r>
              <a:rPr lang="en" sz="3000"/>
              <a:t>Get a list of all of the cards and their “market hash”</a:t>
            </a:r>
            <a:endParaRPr sz="3000"/>
          </a:p>
          <a:p>
            <a:pPr indent="-419100" lvl="0" marL="457200" rtl="0" algn="l">
              <a:spcBef>
                <a:spcPts val="0"/>
              </a:spcBef>
              <a:spcAft>
                <a:spcPts val="0"/>
              </a:spcAft>
              <a:buSzPts val="3000"/>
              <a:buAutoNum type="arabicPeriod"/>
            </a:pPr>
            <a:r>
              <a:rPr lang="en" sz="3000"/>
              <a:t>Visit each individual page and access the data</a:t>
            </a:r>
            <a:endParaRPr sz="3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6"/>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3" name="Google Shape;153;p26"/>
          <p:cNvPicPr preferRelativeResize="0"/>
          <p:nvPr/>
        </p:nvPicPr>
        <p:blipFill>
          <a:blip r:embed="rId3">
            <a:alphaModFix/>
          </a:blip>
          <a:stretch>
            <a:fillRect/>
          </a:stretch>
        </p:blipFill>
        <p:spPr>
          <a:xfrm>
            <a:off x="95950" y="153812"/>
            <a:ext cx="4416475" cy="4835875"/>
          </a:xfrm>
          <a:prstGeom prst="rect">
            <a:avLst/>
          </a:prstGeom>
          <a:noFill/>
          <a:ln>
            <a:noFill/>
          </a:ln>
        </p:spPr>
      </p:pic>
      <p:pic>
        <p:nvPicPr>
          <p:cNvPr id="154" name="Google Shape;154;p26"/>
          <p:cNvPicPr preferRelativeResize="0"/>
          <p:nvPr/>
        </p:nvPicPr>
        <p:blipFill>
          <a:blip r:embed="rId4">
            <a:alphaModFix/>
          </a:blip>
          <a:stretch>
            <a:fillRect/>
          </a:stretch>
        </p:blipFill>
        <p:spPr>
          <a:xfrm>
            <a:off x="4148675" y="0"/>
            <a:ext cx="4995326" cy="5143501"/>
          </a:xfrm>
          <a:prstGeom prst="rect">
            <a:avLst/>
          </a:prstGeom>
          <a:noFill/>
          <a:ln>
            <a:noFill/>
          </a:ln>
        </p:spPr>
      </p:pic>
      <p:pic>
        <p:nvPicPr>
          <p:cNvPr id="155" name="Google Shape;155;p26"/>
          <p:cNvPicPr preferRelativeResize="0"/>
          <p:nvPr/>
        </p:nvPicPr>
        <p:blipFill>
          <a:blip r:embed="rId5">
            <a:alphaModFix/>
          </a:blip>
          <a:stretch>
            <a:fillRect/>
          </a:stretch>
        </p:blipFill>
        <p:spPr>
          <a:xfrm>
            <a:off x="4148675" y="3009825"/>
            <a:ext cx="4995326" cy="205530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7"/>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Designing for Scale</a:t>
            </a:r>
            <a:endParaRPr/>
          </a:p>
        </p:txBody>
      </p:sp>
      <p:sp>
        <p:nvSpPr>
          <p:cNvPr id="161" name="Google Shape;161;p27"/>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Currently there are ~250 cards in the game</a:t>
            </a:r>
            <a:endParaRPr sz="2400"/>
          </a:p>
          <a:p>
            <a:pPr indent="0" lvl="0" marL="0" rtl="0" algn="l">
              <a:spcBef>
                <a:spcPts val="1600"/>
              </a:spcBef>
              <a:spcAft>
                <a:spcPts val="0"/>
              </a:spcAft>
              <a:buNone/>
            </a:pPr>
            <a:r>
              <a:rPr lang="en" sz="2400"/>
              <a:t>A similar game (also made by the lead developer) currently has ~20,000 cards</a:t>
            </a:r>
            <a:endParaRPr sz="2400"/>
          </a:p>
          <a:p>
            <a:pPr indent="0" lvl="0" marL="0" rtl="0" algn="l">
              <a:spcBef>
                <a:spcPts val="1600"/>
              </a:spcBef>
              <a:spcAft>
                <a:spcPts val="1600"/>
              </a:spcAft>
              <a:buNone/>
            </a:pPr>
            <a:r>
              <a:t/>
            </a:r>
            <a:endParaRPr sz="2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8"/>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Multithreading</a:t>
            </a:r>
            <a:endParaRPr/>
          </a:p>
          <a:p>
            <a:pPr indent="0" lvl="0" marL="0" rtl="0" algn="l">
              <a:spcBef>
                <a:spcPts val="0"/>
              </a:spcBef>
              <a:spcAft>
                <a:spcPts val="0"/>
              </a:spcAft>
              <a:buNone/>
            </a:pPr>
            <a:r>
              <a:rPr lang="en"/>
              <a:t>And</a:t>
            </a:r>
            <a:endParaRPr/>
          </a:p>
          <a:p>
            <a:pPr indent="0" lvl="0" marL="0" rtl="0" algn="l">
              <a:spcBef>
                <a:spcPts val="0"/>
              </a:spcBef>
              <a:spcAft>
                <a:spcPts val="0"/>
              </a:spcAft>
              <a:buNone/>
            </a:pPr>
            <a:r>
              <a:rPr lang="en"/>
              <a:t>SQL Database</a:t>
            </a:r>
            <a:endParaRPr/>
          </a:p>
        </p:txBody>
      </p:sp>
      <p:sp>
        <p:nvSpPr>
          <p:cNvPr id="167" name="Google Shape;167;p28"/>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Our goal is to create tools that will continue working as the game continues to grow</a:t>
            </a:r>
            <a:endParaRPr sz="1800"/>
          </a:p>
          <a:p>
            <a:pPr indent="0" lvl="0" marL="0" rtl="0" algn="l">
              <a:spcBef>
                <a:spcPts val="1600"/>
              </a:spcBef>
              <a:spcAft>
                <a:spcPts val="0"/>
              </a:spcAft>
              <a:buNone/>
            </a:pPr>
            <a:r>
              <a:rPr lang="en" sz="1800"/>
              <a:t>With multithreading we are able to take advantage of latency hiding to make sure that processors stay busy while waiting for the 250+ web requests</a:t>
            </a:r>
            <a:endParaRPr sz="1800"/>
          </a:p>
          <a:p>
            <a:pPr indent="0" lvl="0" marL="0" rtl="0" algn="l">
              <a:spcBef>
                <a:spcPts val="1600"/>
              </a:spcBef>
              <a:spcAft>
                <a:spcPts val="1600"/>
              </a:spcAft>
              <a:buNone/>
            </a:pPr>
            <a:r>
              <a:rPr lang="en" sz="1800"/>
              <a:t>With an SQL database we are able to continue adding tables as the game releases more sets, scaling as the game grows</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9"/>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Storing the Data:</a:t>
            </a:r>
            <a:endParaRPr/>
          </a:p>
          <a:p>
            <a:pPr indent="0" lvl="0" marL="0" rtl="0" algn="l">
              <a:spcBef>
                <a:spcPts val="0"/>
              </a:spcBef>
              <a:spcAft>
                <a:spcPts val="0"/>
              </a:spcAft>
              <a:buNone/>
            </a:pPr>
            <a:r>
              <a:rPr lang="en"/>
              <a:t>SQL Database</a:t>
            </a:r>
            <a:endParaRPr/>
          </a:p>
        </p:txBody>
      </p:sp>
      <p:sp>
        <p:nvSpPr>
          <p:cNvPr id="173" name="Google Shape;173;p29"/>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Two Database designs were investigated</a:t>
            </a:r>
            <a:endParaRPr sz="1800"/>
          </a:p>
          <a:p>
            <a:pPr indent="-342900" lvl="0" marL="457200" rtl="0" algn="l">
              <a:spcBef>
                <a:spcPts val="0"/>
              </a:spcBef>
              <a:spcAft>
                <a:spcPts val="0"/>
              </a:spcAft>
              <a:buSzPts val="1800"/>
              <a:buChar char="●"/>
            </a:pPr>
            <a:r>
              <a:rPr lang="en" sz="1800"/>
              <a:t>Design 1: Full information</a:t>
            </a:r>
            <a:endParaRPr sz="1800"/>
          </a:p>
          <a:p>
            <a:pPr indent="-342900" lvl="1" marL="914400" rtl="0" algn="l">
              <a:spcBef>
                <a:spcPts val="0"/>
              </a:spcBef>
              <a:spcAft>
                <a:spcPts val="0"/>
              </a:spcAft>
              <a:buSzPts val="1800"/>
              <a:buChar char="○"/>
            </a:pPr>
            <a:r>
              <a:rPr lang="en" sz="1800"/>
              <a:t>One table holds all card information: Name, Color, Rarity, Set Name</a:t>
            </a:r>
            <a:endParaRPr sz="1800"/>
          </a:p>
          <a:p>
            <a:pPr indent="-342900" lvl="1" marL="914400" rtl="0" algn="l">
              <a:spcBef>
                <a:spcPts val="0"/>
              </a:spcBef>
              <a:spcAft>
                <a:spcPts val="0"/>
              </a:spcAft>
              <a:buSzPts val="1800"/>
              <a:buChar char="○"/>
            </a:pPr>
            <a:r>
              <a:rPr lang="en" sz="1800"/>
              <a:t>Each card has a corresponding table containing price history</a:t>
            </a:r>
            <a:endParaRPr sz="1800"/>
          </a:p>
          <a:p>
            <a:pPr indent="-342900" lvl="0" marL="457200" rtl="0" algn="l">
              <a:spcBef>
                <a:spcPts val="0"/>
              </a:spcBef>
              <a:spcAft>
                <a:spcPts val="0"/>
              </a:spcAft>
              <a:buSzPts val="1800"/>
              <a:buChar char="●"/>
            </a:pPr>
            <a:r>
              <a:rPr lang="en" sz="1800"/>
              <a:t>Design 2: Reduced information</a:t>
            </a:r>
            <a:endParaRPr sz="1800"/>
          </a:p>
          <a:p>
            <a:pPr indent="-342900" lvl="1" marL="914400" rtl="0" algn="l">
              <a:spcBef>
                <a:spcPts val="0"/>
              </a:spcBef>
              <a:spcAft>
                <a:spcPts val="0"/>
              </a:spcAft>
              <a:buSzPts val="1800"/>
              <a:buChar char="○"/>
            </a:pPr>
            <a:r>
              <a:rPr lang="en" sz="1800"/>
              <a:t>A single table for each set contains price history across each Rarity/Color combination</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30"/>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1: </a:t>
            </a:r>
            <a:endParaRPr/>
          </a:p>
          <a:p>
            <a:pPr indent="0" lvl="0" marL="0" rtl="0" algn="l">
              <a:spcBef>
                <a:spcPts val="0"/>
              </a:spcBef>
              <a:spcAft>
                <a:spcPts val="0"/>
              </a:spcAft>
              <a:buNone/>
            </a:pPr>
            <a:r>
              <a:rPr lang="en"/>
              <a:t>Pros and Cons</a:t>
            </a:r>
            <a:endParaRPr/>
          </a:p>
        </p:txBody>
      </p:sp>
      <p:sp>
        <p:nvSpPr>
          <p:cNvPr id="179" name="Google Shape;179;p30"/>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Pro:</a:t>
            </a:r>
            <a:endParaRPr sz="2400"/>
          </a:p>
          <a:p>
            <a:pPr indent="0" lvl="0" marL="0" rtl="0" algn="l">
              <a:spcBef>
                <a:spcPts val="1600"/>
              </a:spcBef>
              <a:spcAft>
                <a:spcPts val="0"/>
              </a:spcAft>
              <a:buNone/>
            </a:pPr>
            <a:r>
              <a:rPr lang="en" sz="2400"/>
              <a:t>Total information allows for more possible applications</a:t>
            </a:r>
            <a:endParaRPr sz="2400"/>
          </a:p>
          <a:p>
            <a:pPr indent="0" lvl="0" marL="0" rtl="0" algn="l">
              <a:spcBef>
                <a:spcPts val="1600"/>
              </a:spcBef>
              <a:spcAft>
                <a:spcPts val="0"/>
              </a:spcAft>
              <a:buNone/>
            </a:pPr>
            <a:r>
              <a:rPr lang="en" sz="2400"/>
              <a:t>Con:</a:t>
            </a:r>
            <a:endParaRPr sz="2400"/>
          </a:p>
          <a:p>
            <a:pPr indent="0" lvl="0" marL="0" rtl="0" algn="l">
              <a:spcBef>
                <a:spcPts val="1600"/>
              </a:spcBef>
              <a:spcAft>
                <a:spcPts val="0"/>
              </a:spcAft>
              <a:buNone/>
            </a:pPr>
            <a:r>
              <a:rPr lang="en" sz="2400"/>
              <a:t>Extra complexity</a:t>
            </a:r>
            <a:endParaRPr sz="2400"/>
          </a:p>
          <a:p>
            <a:pPr indent="0" lvl="0" marL="0" rtl="0" algn="l">
              <a:spcBef>
                <a:spcPts val="1600"/>
              </a:spcBef>
              <a:spcAft>
                <a:spcPts val="1600"/>
              </a:spcAft>
              <a:buNone/>
            </a:pPr>
            <a:r>
              <a:rPr lang="en" sz="2400"/>
              <a:t>With design 1 we have to use threading for the queries due to doing O(NumCards) number of database updates</a:t>
            </a:r>
            <a:endParaRPr sz="24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31"/>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2:</a:t>
            </a:r>
            <a:endParaRPr/>
          </a:p>
          <a:p>
            <a:pPr indent="0" lvl="0" marL="0" rtl="0" algn="l">
              <a:spcBef>
                <a:spcPts val="0"/>
              </a:spcBef>
              <a:spcAft>
                <a:spcPts val="0"/>
              </a:spcAft>
              <a:buNone/>
            </a:pPr>
            <a:r>
              <a:rPr lang="en"/>
              <a:t>Pros and Cons</a:t>
            </a:r>
            <a:endParaRPr/>
          </a:p>
        </p:txBody>
      </p:sp>
      <p:sp>
        <p:nvSpPr>
          <p:cNvPr id="185" name="Google Shape;185;p31"/>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Pro:</a:t>
            </a:r>
            <a:endParaRPr sz="2400"/>
          </a:p>
          <a:p>
            <a:pPr indent="0" lvl="0" marL="0" rtl="0" algn="l">
              <a:spcBef>
                <a:spcPts val="1600"/>
              </a:spcBef>
              <a:spcAft>
                <a:spcPts val="0"/>
              </a:spcAft>
              <a:buNone/>
            </a:pPr>
            <a:r>
              <a:rPr lang="en" sz="2400"/>
              <a:t>Simplified database structure</a:t>
            </a:r>
            <a:endParaRPr sz="2400"/>
          </a:p>
          <a:p>
            <a:pPr indent="0" lvl="0" marL="0" rtl="0" algn="l">
              <a:spcBef>
                <a:spcPts val="1600"/>
              </a:spcBef>
              <a:spcAft>
                <a:spcPts val="0"/>
              </a:spcAft>
              <a:buNone/>
            </a:pPr>
            <a:r>
              <a:rPr lang="en" sz="2400"/>
              <a:t>Cons:</a:t>
            </a:r>
            <a:endParaRPr sz="2400"/>
          </a:p>
          <a:p>
            <a:pPr indent="0" lvl="0" marL="0" rtl="0" algn="l">
              <a:spcBef>
                <a:spcPts val="1600"/>
              </a:spcBef>
              <a:spcAft>
                <a:spcPts val="0"/>
              </a:spcAft>
              <a:buNone/>
            </a:pPr>
            <a:r>
              <a:rPr lang="en" sz="2400"/>
              <a:t>Lack of information about individual cards</a:t>
            </a:r>
            <a:endParaRPr sz="2400"/>
          </a:p>
          <a:p>
            <a:pPr indent="0" lvl="0" marL="0" rtl="0" algn="l">
              <a:spcBef>
                <a:spcPts val="1600"/>
              </a:spcBef>
              <a:spcAft>
                <a:spcPts val="1600"/>
              </a:spcAft>
              <a:buNone/>
            </a:pPr>
            <a:r>
              <a:rPr lang="en" sz="2400"/>
              <a:t>Requires more preprocessing </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4"/>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Proposal -&gt; Current Project</a:t>
            </a:r>
            <a:endParaRPr/>
          </a:p>
        </p:txBody>
      </p:sp>
      <p:sp>
        <p:nvSpPr>
          <p:cNvPr id="72" name="Google Shape;72;p14"/>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400">
                <a:solidFill>
                  <a:srgbClr val="000000"/>
                </a:solidFill>
                <a:latin typeface="Arial"/>
                <a:ea typeface="Arial"/>
                <a:cs typeface="Arial"/>
                <a:sym typeface="Arial"/>
              </a:rPr>
              <a:t>“To perform high performance web scraping to build and maintain databases containing information that would be fun or useful for building data science reports. Data science is a field that looks to extract knowledge from large amounts of data. One of the key things needed is to have clean, useful data to work with. For our project we would like to create databases filled with data that could be used for data science reports”</a:t>
            </a:r>
            <a:endParaRPr sz="1400"/>
          </a:p>
        </p:txBody>
      </p:sp>
      <p:sp>
        <p:nvSpPr>
          <p:cNvPr id="73" name="Google Shape;73;p14"/>
          <p:cNvSpPr txBox="1"/>
          <p:nvPr>
            <p:ph idx="2" type="body"/>
          </p:nvPr>
        </p:nvSpPr>
        <p:spPr>
          <a:xfrm>
            <a:off x="4832425" y="1505700"/>
            <a:ext cx="3999900" cy="307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Perform web scraping to build and update a database containing pricing information for the new digital Trading Card Game (TCG) Artifact.</a:t>
            </a:r>
            <a:endParaRPr sz="1400"/>
          </a:p>
          <a:p>
            <a:pPr indent="0" lvl="0" marL="0" rtl="0" algn="l">
              <a:spcBef>
                <a:spcPts val="1600"/>
              </a:spcBef>
              <a:spcAft>
                <a:spcPts val="0"/>
              </a:spcAft>
              <a:buNone/>
            </a:pPr>
            <a:r>
              <a:rPr lang="en" sz="1400"/>
              <a:t>Using the database then build visualization tools and develop automated “triggers” for interesting events.</a:t>
            </a:r>
            <a:endParaRPr sz="1400"/>
          </a:p>
          <a:p>
            <a:pPr indent="0" lvl="0" marL="0" rtl="0" algn="l">
              <a:spcBef>
                <a:spcPts val="1600"/>
              </a:spcBef>
              <a:spcAft>
                <a:spcPts val="1600"/>
              </a:spcAft>
              <a:buNone/>
            </a:pPr>
            <a:r>
              <a:rPr lang="en" sz="1400"/>
              <a:t>Designed for maximum scalability and robustness against game updates.</a:t>
            </a:r>
            <a:endParaRPr b="1" sz="1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2"/>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Choice:</a:t>
            </a:r>
            <a:endParaRPr/>
          </a:p>
          <a:p>
            <a:pPr indent="0" lvl="0" marL="0" rtl="0" algn="l">
              <a:spcBef>
                <a:spcPts val="0"/>
              </a:spcBef>
              <a:spcAft>
                <a:spcPts val="0"/>
              </a:spcAft>
              <a:buNone/>
            </a:pPr>
            <a:r>
              <a:rPr lang="en"/>
              <a:t>Design 2</a:t>
            </a:r>
            <a:endParaRPr/>
          </a:p>
        </p:txBody>
      </p:sp>
      <p:sp>
        <p:nvSpPr>
          <p:cNvPr id="191" name="Google Shape;191;p32"/>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We used design 2 as the database scheme our tools interact with but have worked on design 1 implementation</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rPr lang="en" sz="1800"/>
              <a:t>Design 1 implementation is close to complete but the rest of the tools would need to be changed to interact with the different structure</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3"/>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Reading from our Database</a:t>
            </a:r>
            <a:endParaRPr/>
          </a:p>
        </p:txBody>
      </p:sp>
      <p:sp>
        <p:nvSpPr>
          <p:cNvPr id="197" name="Google Shape;197;p33"/>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sz="1800"/>
              <a:t>In order to access data from our database, we used a multiprocess python script in order to query our database and to display our graphs</a:t>
            </a:r>
            <a:endParaRPr sz="1800"/>
          </a:p>
          <a:p>
            <a:pPr indent="-342900" lvl="0" marL="457200" rtl="0" algn="l">
              <a:lnSpc>
                <a:spcPct val="200000"/>
              </a:lnSpc>
              <a:spcBef>
                <a:spcPts val="0"/>
              </a:spcBef>
              <a:spcAft>
                <a:spcPts val="0"/>
              </a:spcAft>
              <a:buSzPts val="1800"/>
              <a:buChar char="●"/>
            </a:pPr>
            <a:r>
              <a:rPr lang="en" sz="1800"/>
              <a:t>We will expand on python multiprocessing vs multithreading on the following slides</a:t>
            </a:r>
            <a:endParaRPr sz="1800"/>
          </a:p>
        </p:txBody>
      </p:sp>
      <p:pic>
        <p:nvPicPr>
          <p:cNvPr id="198" name="Google Shape;198;p33"/>
          <p:cNvPicPr preferRelativeResize="0"/>
          <p:nvPr/>
        </p:nvPicPr>
        <p:blipFill>
          <a:blip r:embed="rId3">
            <a:alphaModFix/>
          </a:blip>
          <a:stretch>
            <a:fillRect/>
          </a:stretch>
        </p:blipFill>
        <p:spPr>
          <a:xfrm>
            <a:off x="1250538" y="2022225"/>
            <a:ext cx="1828875" cy="18288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34"/>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Multithreading in python</a:t>
            </a:r>
            <a:endParaRPr/>
          </a:p>
        </p:txBody>
      </p:sp>
      <p:sp>
        <p:nvSpPr>
          <p:cNvPr id="204" name="Google Shape;204;p34"/>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Many scripts relating to network/data/IO spend the majority of their time waiting for data from remote sources. So for non CPU intensive processes, the processor can get data in parallel and simply combine it at the end</a:t>
            </a:r>
            <a:endParaRPr sz="1800"/>
          </a:p>
          <a:p>
            <a:pPr indent="-342900" lvl="0" marL="457200" rtl="0" algn="l">
              <a:spcBef>
                <a:spcPts val="0"/>
              </a:spcBef>
              <a:spcAft>
                <a:spcPts val="0"/>
              </a:spcAft>
              <a:buSzPts val="1800"/>
              <a:buChar char="●"/>
            </a:pPr>
            <a:r>
              <a:rPr lang="en" sz="1800"/>
              <a:t>The problem with python threads is that only one can run at a time due to the GIL (Global Interpreter Lock)</a:t>
            </a:r>
            <a:endParaRPr sz="1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35"/>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Python Multithreading</a:t>
            </a:r>
            <a:endParaRPr/>
          </a:p>
        </p:txBody>
      </p:sp>
      <p:cxnSp>
        <p:nvCxnSpPr>
          <p:cNvPr id="210" name="Google Shape;210;p35"/>
          <p:cNvCxnSpPr/>
          <p:nvPr/>
        </p:nvCxnSpPr>
        <p:spPr>
          <a:xfrm>
            <a:off x="5394300" y="2854300"/>
            <a:ext cx="3546900" cy="0"/>
          </a:xfrm>
          <a:prstGeom prst="straightConnector1">
            <a:avLst/>
          </a:prstGeom>
          <a:noFill/>
          <a:ln cap="flat" cmpd="sng" w="9525">
            <a:solidFill>
              <a:schemeClr val="dk2"/>
            </a:solidFill>
            <a:prstDash val="solid"/>
            <a:round/>
            <a:headEnd len="med" w="med" type="none"/>
            <a:tailEnd len="med" w="med" type="triangle"/>
          </a:ln>
        </p:spPr>
      </p:cxnSp>
      <p:cxnSp>
        <p:nvCxnSpPr>
          <p:cNvPr id="211" name="Google Shape;211;p35"/>
          <p:cNvCxnSpPr/>
          <p:nvPr/>
        </p:nvCxnSpPr>
        <p:spPr>
          <a:xfrm>
            <a:off x="5394300" y="3235300"/>
            <a:ext cx="3546900" cy="0"/>
          </a:xfrm>
          <a:prstGeom prst="straightConnector1">
            <a:avLst/>
          </a:prstGeom>
          <a:noFill/>
          <a:ln cap="flat" cmpd="sng" w="9525">
            <a:solidFill>
              <a:schemeClr val="dk2"/>
            </a:solidFill>
            <a:prstDash val="solid"/>
            <a:round/>
            <a:headEnd len="med" w="med" type="none"/>
            <a:tailEnd len="med" w="med" type="triangle"/>
          </a:ln>
        </p:spPr>
      </p:cxnSp>
      <p:cxnSp>
        <p:nvCxnSpPr>
          <p:cNvPr id="212" name="Google Shape;212;p35"/>
          <p:cNvCxnSpPr/>
          <p:nvPr/>
        </p:nvCxnSpPr>
        <p:spPr>
          <a:xfrm>
            <a:off x="5394300" y="3692500"/>
            <a:ext cx="3546900" cy="0"/>
          </a:xfrm>
          <a:prstGeom prst="straightConnector1">
            <a:avLst/>
          </a:prstGeom>
          <a:noFill/>
          <a:ln cap="flat" cmpd="sng" w="9525">
            <a:solidFill>
              <a:schemeClr val="dk2"/>
            </a:solidFill>
            <a:prstDash val="solid"/>
            <a:round/>
            <a:headEnd len="med" w="med" type="none"/>
            <a:tailEnd len="med" w="med" type="triangle"/>
          </a:ln>
        </p:spPr>
      </p:cxnSp>
      <p:sp>
        <p:nvSpPr>
          <p:cNvPr id="213" name="Google Shape;213;p35"/>
          <p:cNvSpPr txBox="1"/>
          <p:nvPr/>
        </p:nvSpPr>
        <p:spPr>
          <a:xfrm>
            <a:off x="4407175" y="2593425"/>
            <a:ext cx="1088100" cy="121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Thread 1:</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Thread 2:</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Thread 3:</a:t>
            </a:r>
            <a:endParaRPr/>
          </a:p>
        </p:txBody>
      </p:sp>
      <p:cxnSp>
        <p:nvCxnSpPr>
          <p:cNvPr id="214" name="Google Shape;214;p35"/>
          <p:cNvCxnSpPr/>
          <p:nvPr/>
        </p:nvCxnSpPr>
        <p:spPr>
          <a:xfrm>
            <a:off x="6096250" y="2679725"/>
            <a:ext cx="0" cy="1095000"/>
          </a:xfrm>
          <a:prstGeom prst="straightConnector1">
            <a:avLst/>
          </a:prstGeom>
          <a:noFill/>
          <a:ln cap="flat" cmpd="sng" w="9525">
            <a:solidFill>
              <a:schemeClr val="dk2"/>
            </a:solidFill>
            <a:prstDash val="solid"/>
            <a:round/>
            <a:headEnd len="med" w="med" type="none"/>
            <a:tailEnd len="med" w="med" type="none"/>
          </a:ln>
        </p:spPr>
      </p:cxnSp>
      <p:sp>
        <p:nvSpPr>
          <p:cNvPr id="215" name="Google Shape;215;p35"/>
          <p:cNvSpPr txBox="1"/>
          <p:nvPr/>
        </p:nvSpPr>
        <p:spPr>
          <a:xfrm>
            <a:off x="5432125" y="2603525"/>
            <a:ext cx="7632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Running</a:t>
            </a:r>
            <a:endParaRPr sz="900"/>
          </a:p>
        </p:txBody>
      </p:sp>
      <p:cxnSp>
        <p:nvCxnSpPr>
          <p:cNvPr id="216" name="Google Shape;216;p35"/>
          <p:cNvCxnSpPr/>
          <p:nvPr/>
        </p:nvCxnSpPr>
        <p:spPr>
          <a:xfrm>
            <a:off x="5410925" y="2856350"/>
            <a:ext cx="685200" cy="0"/>
          </a:xfrm>
          <a:prstGeom prst="straightConnector1">
            <a:avLst/>
          </a:prstGeom>
          <a:noFill/>
          <a:ln cap="flat" cmpd="sng" w="28575">
            <a:solidFill>
              <a:schemeClr val="dk2"/>
            </a:solidFill>
            <a:prstDash val="solid"/>
            <a:round/>
            <a:headEnd len="med" w="med" type="none"/>
            <a:tailEnd len="med" w="med" type="none"/>
          </a:ln>
        </p:spPr>
      </p:cxnSp>
      <p:sp>
        <p:nvSpPr>
          <p:cNvPr id="217" name="Google Shape;217;p35"/>
          <p:cNvSpPr txBox="1"/>
          <p:nvPr/>
        </p:nvSpPr>
        <p:spPr>
          <a:xfrm>
            <a:off x="5717775" y="3698625"/>
            <a:ext cx="685200" cy="49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800"/>
              <a:t>GIL Release then Lock</a:t>
            </a:r>
            <a:endParaRPr sz="800"/>
          </a:p>
        </p:txBody>
      </p:sp>
      <p:sp>
        <p:nvSpPr>
          <p:cNvPr id="218" name="Google Shape;218;p35"/>
          <p:cNvSpPr txBox="1"/>
          <p:nvPr/>
        </p:nvSpPr>
        <p:spPr>
          <a:xfrm>
            <a:off x="6117925" y="2984525"/>
            <a:ext cx="7632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Running</a:t>
            </a:r>
            <a:endParaRPr sz="900"/>
          </a:p>
        </p:txBody>
      </p:sp>
      <p:cxnSp>
        <p:nvCxnSpPr>
          <p:cNvPr id="219" name="Google Shape;219;p35"/>
          <p:cNvCxnSpPr/>
          <p:nvPr/>
        </p:nvCxnSpPr>
        <p:spPr>
          <a:xfrm>
            <a:off x="6096725" y="3237350"/>
            <a:ext cx="685200" cy="0"/>
          </a:xfrm>
          <a:prstGeom prst="straightConnector1">
            <a:avLst/>
          </a:prstGeom>
          <a:noFill/>
          <a:ln cap="flat" cmpd="sng" w="28575">
            <a:solidFill>
              <a:schemeClr val="dk2"/>
            </a:solidFill>
            <a:prstDash val="solid"/>
            <a:round/>
            <a:headEnd len="med" w="med" type="none"/>
            <a:tailEnd len="med" w="med" type="none"/>
          </a:ln>
        </p:spPr>
      </p:cxnSp>
      <p:cxnSp>
        <p:nvCxnSpPr>
          <p:cNvPr id="220" name="Google Shape;220;p35"/>
          <p:cNvCxnSpPr/>
          <p:nvPr/>
        </p:nvCxnSpPr>
        <p:spPr>
          <a:xfrm>
            <a:off x="6782050" y="2679725"/>
            <a:ext cx="0" cy="1095000"/>
          </a:xfrm>
          <a:prstGeom prst="straightConnector1">
            <a:avLst/>
          </a:prstGeom>
          <a:noFill/>
          <a:ln cap="flat" cmpd="sng" w="9525">
            <a:solidFill>
              <a:schemeClr val="dk2"/>
            </a:solidFill>
            <a:prstDash val="solid"/>
            <a:round/>
            <a:headEnd len="med" w="med" type="none"/>
            <a:tailEnd len="med" w="med" type="none"/>
          </a:ln>
        </p:spPr>
      </p:cxnSp>
      <p:sp>
        <p:nvSpPr>
          <p:cNvPr id="221" name="Google Shape;221;p35"/>
          <p:cNvSpPr txBox="1"/>
          <p:nvPr/>
        </p:nvSpPr>
        <p:spPr>
          <a:xfrm>
            <a:off x="7184725" y="3441725"/>
            <a:ext cx="7632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Running</a:t>
            </a:r>
            <a:endParaRPr sz="900"/>
          </a:p>
        </p:txBody>
      </p:sp>
      <p:cxnSp>
        <p:nvCxnSpPr>
          <p:cNvPr id="222" name="Google Shape;222;p35"/>
          <p:cNvCxnSpPr/>
          <p:nvPr/>
        </p:nvCxnSpPr>
        <p:spPr>
          <a:xfrm>
            <a:off x="6782525" y="3694550"/>
            <a:ext cx="685200" cy="0"/>
          </a:xfrm>
          <a:prstGeom prst="straightConnector1">
            <a:avLst/>
          </a:prstGeom>
          <a:noFill/>
          <a:ln cap="flat" cmpd="sng" w="28575">
            <a:solidFill>
              <a:schemeClr val="dk2"/>
            </a:solidFill>
            <a:prstDash val="solid"/>
            <a:round/>
            <a:headEnd len="med" w="med" type="none"/>
            <a:tailEnd len="med" w="med" type="none"/>
          </a:ln>
        </p:spPr>
      </p:cxnSp>
      <p:cxnSp>
        <p:nvCxnSpPr>
          <p:cNvPr id="223" name="Google Shape;223;p35"/>
          <p:cNvCxnSpPr/>
          <p:nvPr/>
        </p:nvCxnSpPr>
        <p:spPr>
          <a:xfrm>
            <a:off x="7468325" y="3694550"/>
            <a:ext cx="685200" cy="0"/>
          </a:xfrm>
          <a:prstGeom prst="straightConnector1">
            <a:avLst/>
          </a:prstGeom>
          <a:noFill/>
          <a:ln cap="flat" cmpd="sng" w="28575">
            <a:solidFill>
              <a:schemeClr val="dk2"/>
            </a:solidFill>
            <a:prstDash val="solid"/>
            <a:round/>
            <a:headEnd len="med" w="med" type="none"/>
            <a:tailEnd len="med" w="med" type="none"/>
          </a:ln>
        </p:spPr>
      </p:cxnSp>
      <p:cxnSp>
        <p:nvCxnSpPr>
          <p:cNvPr id="224" name="Google Shape;224;p35"/>
          <p:cNvCxnSpPr/>
          <p:nvPr/>
        </p:nvCxnSpPr>
        <p:spPr>
          <a:xfrm>
            <a:off x="8153650" y="2679725"/>
            <a:ext cx="0" cy="1095000"/>
          </a:xfrm>
          <a:prstGeom prst="straightConnector1">
            <a:avLst/>
          </a:prstGeom>
          <a:noFill/>
          <a:ln cap="flat" cmpd="sng" w="9525">
            <a:solidFill>
              <a:schemeClr val="dk2"/>
            </a:solidFill>
            <a:prstDash val="solid"/>
            <a:round/>
            <a:headEnd len="med" w="med" type="none"/>
            <a:tailEnd len="med" w="med" type="none"/>
          </a:ln>
        </p:spPr>
      </p:cxnSp>
      <p:sp>
        <p:nvSpPr>
          <p:cNvPr id="225" name="Google Shape;225;p35"/>
          <p:cNvSpPr txBox="1"/>
          <p:nvPr/>
        </p:nvSpPr>
        <p:spPr>
          <a:xfrm>
            <a:off x="8175325" y="2603525"/>
            <a:ext cx="7632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Running</a:t>
            </a:r>
            <a:endParaRPr sz="900"/>
          </a:p>
        </p:txBody>
      </p:sp>
      <p:cxnSp>
        <p:nvCxnSpPr>
          <p:cNvPr id="226" name="Google Shape;226;p35"/>
          <p:cNvCxnSpPr/>
          <p:nvPr/>
        </p:nvCxnSpPr>
        <p:spPr>
          <a:xfrm>
            <a:off x="8154125" y="2856350"/>
            <a:ext cx="685200" cy="0"/>
          </a:xfrm>
          <a:prstGeom prst="straightConnector1">
            <a:avLst/>
          </a:prstGeom>
          <a:noFill/>
          <a:ln cap="flat" cmpd="sng" w="28575">
            <a:solidFill>
              <a:schemeClr val="dk2"/>
            </a:solidFill>
            <a:prstDash val="solid"/>
            <a:round/>
            <a:headEnd len="med" w="med" type="none"/>
            <a:tailEnd len="med" w="med" type="none"/>
          </a:ln>
        </p:spPr>
      </p:cxnSp>
      <p:sp>
        <p:nvSpPr>
          <p:cNvPr id="227" name="Google Shape;227;p35"/>
          <p:cNvSpPr txBox="1"/>
          <p:nvPr/>
        </p:nvSpPr>
        <p:spPr>
          <a:xfrm>
            <a:off x="6479775" y="3698625"/>
            <a:ext cx="685200" cy="49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GIL Release then Lock</a:t>
            </a:r>
            <a:endParaRPr sz="800"/>
          </a:p>
          <a:p>
            <a:pPr indent="0" lvl="0" marL="0" rtl="0" algn="ctr">
              <a:spcBef>
                <a:spcPts val="0"/>
              </a:spcBef>
              <a:spcAft>
                <a:spcPts val="0"/>
              </a:spcAft>
              <a:buNone/>
            </a:pPr>
            <a:r>
              <a:t/>
            </a:r>
            <a:endParaRPr sz="800"/>
          </a:p>
        </p:txBody>
      </p:sp>
      <p:sp>
        <p:nvSpPr>
          <p:cNvPr id="228" name="Google Shape;228;p35"/>
          <p:cNvSpPr txBox="1"/>
          <p:nvPr/>
        </p:nvSpPr>
        <p:spPr>
          <a:xfrm>
            <a:off x="7775175" y="3698625"/>
            <a:ext cx="685200" cy="49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GIL Release then Lock</a:t>
            </a:r>
            <a:endParaRPr sz="800"/>
          </a:p>
          <a:p>
            <a:pPr indent="0" lvl="0" marL="0" rtl="0" algn="ctr">
              <a:spcBef>
                <a:spcPts val="0"/>
              </a:spcBef>
              <a:spcAft>
                <a:spcPts val="0"/>
              </a:spcAft>
              <a:buNone/>
            </a:pPr>
            <a:r>
              <a:t/>
            </a:r>
            <a:endParaRPr sz="800"/>
          </a:p>
        </p:txBody>
      </p:sp>
      <p:sp>
        <p:nvSpPr>
          <p:cNvPr id="229" name="Google Shape;229;p35"/>
          <p:cNvSpPr txBox="1"/>
          <p:nvPr>
            <p:ph idx="1" type="body"/>
          </p:nvPr>
        </p:nvSpPr>
        <p:spPr>
          <a:xfrm>
            <a:off x="4637625" y="946025"/>
            <a:ext cx="4166400" cy="149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Python only allows for one thread to run at a time since it is not a thread safe programming language</a:t>
            </a:r>
            <a:endParaRPr sz="1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6"/>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Python Multithreading</a:t>
            </a:r>
            <a:endParaRPr/>
          </a:p>
        </p:txBody>
      </p:sp>
      <p:cxnSp>
        <p:nvCxnSpPr>
          <p:cNvPr id="235" name="Google Shape;235;p36"/>
          <p:cNvCxnSpPr/>
          <p:nvPr/>
        </p:nvCxnSpPr>
        <p:spPr>
          <a:xfrm>
            <a:off x="5394300" y="2854300"/>
            <a:ext cx="3546900" cy="0"/>
          </a:xfrm>
          <a:prstGeom prst="straightConnector1">
            <a:avLst/>
          </a:prstGeom>
          <a:noFill/>
          <a:ln cap="flat" cmpd="sng" w="9525">
            <a:solidFill>
              <a:schemeClr val="dk2"/>
            </a:solidFill>
            <a:prstDash val="solid"/>
            <a:round/>
            <a:headEnd len="med" w="med" type="none"/>
            <a:tailEnd len="med" w="med" type="triangle"/>
          </a:ln>
        </p:spPr>
      </p:cxnSp>
      <p:cxnSp>
        <p:nvCxnSpPr>
          <p:cNvPr id="236" name="Google Shape;236;p36"/>
          <p:cNvCxnSpPr/>
          <p:nvPr/>
        </p:nvCxnSpPr>
        <p:spPr>
          <a:xfrm>
            <a:off x="5394300" y="3235300"/>
            <a:ext cx="3546900" cy="0"/>
          </a:xfrm>
          <a:prstGeom prst="straightConnector1">
            <a:avLst/>
          </a:prstGeom>
          <a:noFill/>
          <a:ln cap="flat" cmpd="sng" w="9525">
            <a:solidFill>
              <a:schemeClr val="dk2"/>
            </a:solidFill>
            <a:prstDash val="solid"/>
            <a:round/>
            <a:headEnd len="med" w="med" type="none"/>
            <a:tailEnd len="med" w="med" type="triangle"/>
          </a:ln>
        </p:spPr>
      </p:cxnSp>
      <p:cxnSp>
        <p:nvCxnSpPr>
          <p:cNvPr id="237" name="Google Shape;237;p36"/>
          <p:cNvCxnSpPr/>
          <p:nvPr/>
        </p:nvCxnSpPr>
        <p:spPr>
          <a:xfrm>
            <a:off x="5394300" y="3692500"/>
            <a:ext cx="3546900" cy="0"/>
          </a:xfrm>
          <a:prstGeom prst="straightConnector1">
            <a:avLst/>
          </a:prstGeom>
          <a:noFill/>
          <a:ln cap="flat" cmpd="sng" w="9525">
            <a:solidFill>
              <a:schemeClr val="dk2"/>
            </a:solidFill>
            <a:prstDash val="solid"/>
            <a:round/>
            <a:headEnd len="med" w="med" type="none"/>
            <a:tailEnd len="med" w="med" type="triangle"/>
          </a:ln>
        </p:spPr>
      </p:cxnSp>
      <p:sp>
        <p:nvSpPr>
          <p:cNvPr id="238" name="Google Shape;238;p36"/>
          <p:cNvSpPr txBox="1"/>
          <p:nvPr/>
        </p:nvSpPr>
        <p:spPr>
          <a:xfrm>
            <a:off x="4407175" y="2593425"/>
            <a:ext cx="1088100" cy="121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Thread 1:</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Thread 2:</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Thread 3:</a:t>
            </a:r>
            <a:endParaRPr/>
          </a:p>
        </p:txBody>
      </p:sp>
      <p:cxnSp>
        <p:nvCxnSpPr>
          <p:cNvPr id="239" name="Google Shape;239;p36"/>
          <p:cNvCxnSpPr/>
          <p:nvPr/>
        </p:nvCxnSpPr>
        <p:spPr>
          <a:xfrm>
            <a:off x="6096250" y="2679725"/>
            <a:ext cx="0" cy="1095000"/>
          </a:xfrm>
          <a:prstGeom prst="straightConnector1">
            <a:avLst/>
          </a:prstGeom>
          <a:noFill/>
          <a:ln cap="flat" cmpd="sng" w="9525">
            <a:solidFill>
              <a:schemeClr val="dk2"/>
            </a:solidFill>
            <a:prstDash val="solid"/>
            <a:round/>
            <a:headEnd len="med" w="med" type="none"/>
            <a:tailEnd len="med" w="med" type="none"/>
          </a:ln>
        </p:spPr>
      </p:cxnSp>
      <p:sp>
        <p:nvSpPr>
          <p:cNvPr id="240" name="Google Shape;240;p36"/>
          <p:cNvSpPr txBox="1"/>
          <p:nvPr/>
        </p:nvSpPr>
        <p:spPr>
          <a:xfrm>
            <a:off x="5432125" y="2451125"/>
            <a:ext cx="763200" cy="38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Query Network</a:t>
            </a:r>
            <a:endParaRPr sz="900"/>
          </a:p>
        </p:txBody>
      </p:sp>
      <p:cxnSp>
        <p:nvCxnSpPr>
          <p:cNvPr id="241" name="Google Shape;241;p36"/>
          <p:cNvCxnSpPr/>
          <p:nvPr/>
        </p:nvCxnSpPr>
        <p:spPr>
          <a:xfrm>
            <a:off x="5410925" y="2856350"/>
            <a:ext cx="685200" cy="0"/>
          </a:xfrm>
          <a:prstGeom prst="straightConnector1">
            <a:avLst/>
          </a:prstGeom>
          <a:noFill/>
          <a:ln cap="flat" cmpd="sng" w="28575">
            <a:solidFill>
              <a:schemeClr val="dk2"/>
            </a:solidFill>
            <a:prstDash val="solid"/>
            <a:round/>
            <a:headEnd len="med" w="med" type="none"/>
            <a:tailEnd len="med" w="med" type="none"/>
          </a:ln>
        </p:spPr>
      </p:cxnSp>
      <p:sp>
        <p:nvSpPr>
          <p:cNvPr id="242" name="Google Shape;242;p36"/>
          <p:cNvSpPr txBox="1"/>
          <p:nvPr/>
        </p:nvSpPr>
        <p:spPr>
          <a:xfrm>
            <a:off x="5717775" y="3698625"/>
            <a:ext cx="685200" cy="49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GIL Release then Lock</a:t>
            </a:r>
            <a:endParaRPr sz="800"/>
          </a:p>
        </p:txBody>
      </p:sp>
      <p:sp>
        <p:nvSpPr>
          <p:cNvPr id="243" name="Google Shape;243;p36"/>
          <p:cNvSpPr txBox="1"/>
          <p:nvPr/>
        </p:nvSpPr>
        <p:spPr>
          <a:xfrm>
            <a:off x="6041725" y="2984525"/>
            <a:ext cx="7632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Other Task</a:t>
            </a:r>
            <a:endParaRPr sz="900"/>
          </a:p>
        </p:txBody>
      </p:sp>
      <p:cxnSp>
        <p:nvCxnSpPr>
          <p:cNvPr id="244" name="Google Shape;244;p36"/>
          <p:cNvCxnSpPr/>
          <p:nvPr/>
        </p:nvCxnSpPr>
        <p:spPr>
          <a:xfrm>
            <a:off x="6096725" y="3237350"/>
            <a:ext cx="685200" cy="0"/>
          </a:xfrm>
          <a:prstGeom prst="straightConnector1">
            <a:avLst/>
          </a:prstGeom>
          <a:noFill/>
          <a:ln cap="flat" cmpd="sng" w="28575">
            <a:solidFill>
              <a:schemeClr val="dk2"/>
            </a:solidFill>
            <a:prstDash val="solid"/>
            <a:round/>
            <a:headEnd len="med" w="med" type="none"/>
            <a:tailEnd len="med" w="med" type="none"/>
          </a:ln>
        </p:spPr>
      </p:cxnSp>
      <p:cxnSp>
        <p:nvCxnSpPr>
          <p:cNvPr id="245" name="Google Shape;245;p36"/>
          <p:cNvCxnSpPr/>
          <p:nvPr/>
        </p:nvCxnSpPr>
        <p:spPr>
          <a:xfrm>
            <a:off x="6782050" y="2679725"/>
            <a:ext cx="0" cy="1095000"/>
          </a:xfrm>
          <a:prstGeom prst="straightConnector1">
            <a:avLst/>
          </a:prstGeom>
          <a:noFill/>
          <a:ln cap="flat" cmpd="sng" w="9525">
            <a:solidFill>
              <a:schemeClr val="dk2"/>
            </a:solidFill>
            <a:prstDash val="solid"/>
            <a:round/>
            <a:headEnd len="med" w="med" type="none"/>
            <a:tailEnd len="med" w="med" type="none"/>
          </a:ln>
        </p:spPr>
      </p:cxnSp>
      <p:sp>
        <p:nvSpPr>
          <p:cNvPr id="246" name="Google Shape;246;p36"/>
          <p:cNvSpPr txBox="1"/>
          <p:nvPr/>
        </p:nvSpPr>
        <p:spPr>
          <a:xfrm>
            <a:off x="7184725" y="3441725"/>
            <a:ext cx="7632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Other Task</a:t>
            </a:r>
            <a:endParaRPr sz="900"/>
          </a:p>
        </p:txBody>
      </p:sp>
      <p:cxnSp>
        <p:nvCxnSpPr>
          <p:cNvPr id="247" name="Google Shape;247;p36"/>
          <p:cNvCxnSpPr/>
          <p:nvPr/>
        </p:nvCxnSpPr>
        <p:spPr>
          <a:xfrm>
            <a:off x="6782525" y="3694550"/>
            <a:ext cx="685200" cy="0"/>
          </a:xfrm>
          <a:prstGeom prst="straightConnector1">
            <a:avLst/>
          </a:prstGeom>
          <a:noFill/>
          <a:ln cap="flat" cmpd="sng" w="28575">
            <a:solidFill>
              <a:schemeClr val="dk2"/>
            </a:solidFill>
            <a:prstDash val="solid"/>
            <a:round/>
            <a:headEnd len="med" w="med" type="none"/>
            <a:tailEnd len="med" w="med" type="none"/>
          </a:ln>
        </p:spPr>
      </p:cxnSp>
      <p:cxnSp>
        <p:nvCxnSpPr>
          <p:cNvPr id="248" name="Google Shape;248;p36"/>
          <p:cNvCxnSpPr/>
          <p:nvPr/>
        </p:nvCxnSpPr>
        <p:spPr>
          <a:xfrm>
            <a:off x="7468325" y="3694550"/>
            <a:ext cx="685200" cy="0"/>
          </a:xfrm>
          <a:prstGeom prst="straightConnector1">
            <a:avLst/>
          </a:prstGeom>
          <a:noFill/>
          <a:ln cap="flat" cmpd="sng" w="28575">
            <a:solidFill>
              <a:schemeClr val="dk2"/>
            </a:solidFill>
            <a:prstDash val="solid"/>
            <a:round/>
            <a:headEnd len="med" w="med" type="none"/>
            <a:tailEnd len="med" w="med" type="none"/>
          </a:ln>
        </p:spPr>
      </p:cxnSp>
      <p:cxnSp>
        <p:nvCxnSpPr>
          <p:cNvPr id="249" name="Google Shape;249;p36"/>
          <p:cNvCxnSpPr/>
          <p:nvPr/>
        </p:nvCxnSpPr>
        <p:spPr>
          <a:xfrm>
            <a:off x="8153650" y="2679725"/>
            <a:ext cx="0" cy="1095000"/>
          </a:xfrm>
          <a:prstGeom prst="straightConnector1">
            <a:avLst/>
          </a:prstGeom>
          <a:noFill/>
          <a:ln cap="flat" cmpd="sng" w="9525">
            <a:solidFill>
              <a:schemeClr val="dk2"/>
            </a:solidFill>
            <a:prstDash val="solid"/>
            <a:round/>
            <a:headEnd len="med" w="med" type="none"/>
            <a:tailEnd len="med" w="med" type="none"/>
          </a:ln>
        </p:spPr>
      </p:cxnSp>
      <p:sp>
        <p:nvSpPr>
          <p:cNvPr id="250" name="Google Shape;250;p36"/>
          <p:cNvSpPr txBox="1"/>
          <p:nvPr/>
        </p:nvSpPr>
        <p:spPr>
          <a:xfrm>
            <a:off x="8175325" y="2298725"/>
            <a:ext cx="846900" cy="27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t>Do calculations on data</a:t>
            </a:r>
            <a:endParaRPr sz="900"/>
          </a:p>
        </p:txBody>
      </p:sp>
      <p:cxnSp>
        <p:nvCxnSpPr>
          <p:cNvPr id="251" name="Google Shape;251;p36"/>
          <p:cNvCxnSpPr/>
          <p:nvPr/>
        </p:nvCxnSpPr>
        <p:spPr>
          <a:xfrm>
            <a:off x="8154125" y="2856350"/>
            <a:ext cx="685200" cy="0"/>
          </a:xfrm>
          <a:prstGeom prst="straightConnector1">
            <a:avLst/>
          </a:prstGeom>
          <a:noFill/>
          <a:ln cap="flat" cmpd="sng" w="28575">
            <a:solidFill>
              <a:schemeClr val="dk2"/>
            </a:solidFill>
            <a:prstDash val="solid"/>
            <a:round/>
            <a:headEnd len="med" w="med" type="none"/>
            <a:tailEnd len="med" w="med" type="none"/>
          </a:ln>
        </p:spPr>
      </p:cxnSp>
      <p:sp>
        <p:nvSpPr>
          <p:cNvPr id="252" name="Google Shape;252;p36"/>
          <p:cNvSpPr txBox="1"/>
          <p:nvPr/>
        </p:nvSpPr>
        <p:spPr>
          <a:xfrm>
            <a:off x="6479775" y="3698625"/>
            <a:ext cx="685200" cy="49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GIL Release then Lock</a:t>
            </a:r>
            <a:endParaRPr sz="800"/>
          </a:p>
          <a:p>
            <a:pPr indent="0" lvl="0" marL="0" rtl="0" algn="ctr">
              <a:spcBef>
                <a:spcPts val="0"/>
              </a:spcBef>
              <a:spcAft>
                <a:spcPts val="0"/>
              </a:spcAft>
              <a:buNone/>
            </a:pPr>
            <a:r>
              <a:t/>
            </a:r>
            <a:endParaRPr sz="800"/>
          </a:p>
        </p:txBody>
      </p:sp>
      <p:sp>
        <p:nvSpPr>
          <p:cNvPr id="253" name="Google Shape;253;p36"/>
          <p:cNvSpPr txBox="1"/>
          <p:nvPr/>
        </p:nvSpPr>
        <p:spPr>
          <a:xfrm>
            <a:off x="7775175" y="3698625"/>
            <a:ext cx="685200" cy="49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GIL Release then Lock</a:t>
            </a:r>
            <a:endParaRPr sz="800"/>
          </a:p>
          <a:p>
            <a:pPr indent="0" lvl="0" marL="0" rtl="0" algn="ctr">
              <a:spcBef>
                <a:spcPts val="0"/>
              </a:spcBef>
              <a:spcAft>
                <a:spcPts val="0"/>
              </a:spcAft>
              <a:buNone/>
            </a:pPr>
            <a:r>
              <a:t/>
            </a:r>
            <a:endParaRPr sz="800"/>
          </a:p>
        </p:txBody>
      </p:sp>
      <p:sp>
        <p:nvSpPr>
          <p:cNvPr id="254" name="Google Shape;254;p36"/>
          <p:cNvSpPr txBox="1"/>
          <p:nvPr>
            <p:ph idx="1" type="body"/>
          </p:nvPr>
        </p:nvSpPr>
        <p:spPr>
          <a:xfrm>
            <a:off x="4637625" y="641225"/>
            <a:ext cx="4166400" cy="4156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This does allow for latency hiding however. For example, if one thread is waiting on a response from a network</a:t>
            </a:r>
            <a:endParaRPr sz="1800"/>
          </a:p>
          <a:p>
            <a:pPr indent="0" lvl="0" marL="0" rtl="0" algn="l">
              <a:spcBef>
                <a:spcPts val="1600"/>
              </a:spcBef>
              <a:spcAft>
                <a:spcPts val="0"/>
              </a:spcAft>
              <a:buNone/>
            </a:pPr>
            <a:r>
              <a:t/>
            </a:r>
            <a:endParaRPr sz="1800"/>
          </a:p>
          <a:p>
            <a:pPr indent="0" lvl="0" marL="0" rtl="0" algn="l">
              <a:spcBef>
                <a:spcPts val="1600"/>
              </a:spcBef>
              <a:spcAft>
                <a:spcPts val="0"/>
              </a:spcAft>
              <a:buNone/>
            </a:pPr>
            <a:r>
              <a:t/>
            </a:r>
            <a:endParaRPr sz="1800"/>
          </a:p>
          <a:p>
            <a:pPr indent="0" lvl="0" marL="0" rtl="0" algn="l">
              <a:spcBef>
                <a:spcPts val="1600"/>
              </a:spcBef>
              <a:spcAft>
                <a:spcPts val="0"/>
              </a:spcAft>
              <a:buNone/>
            </a:pPr>
            <a:r>
              <a:t/>
            </a:r>
            <a:endParaRPr sz="1800"/>
          </a:p>
          <a:p>
            <a:pPr indent="0" lvl="0" marL="0" rtl="0" algn="l">
              <a:spcBef>
                <a:spcPts val="1600"/>
              </a:spcBef>
              <a:spcAft>
                <a:spcPts val="0"/>
              </a:spcAft>
              <a:buNone/>
            </a:pPr>
            <a:r>
              <a:t/>
            </a:r>
            <a:endParaRPr sz="1800"/>
          </a:p>
          <a:p>
            <a:pPr indent="-342900" lvl="0" marL="457200" rtl="0" algn="l">
              <a:spcBef>
                <a:spcPts val="1600"/>
              </a:spcBef>
              <a:spcAft>
                <a:spcPts val="0"/>
              </a:spcAft>
              <a:buSzPts val="1800"/>
              <a:buChar char="●"/>
            </a:pPr>
            <a:r>
              <a:rPr lang="en" sz="1800"/>
              <a:t>This is the main speed up we get in our database loading process</a:t>
            </a:r>
            <a:endParaRPr sz="1800"/>
          </a:p>
        </p:txBody>
      </p:sp>
      <p:cxnSp>
        <p:nvCxnSpPr>
          <p:cNvPr id="255" name="Google Shape;255;p36"/>
          <p:cNvCxnSpPr/>
          <p:nvPr/>
        </p:nvCxnSpPr>
        <p:spPr>
          <a:xfrm>
            <a:off x="6104375" y="2483975"/>
            <a:ext cx="2055900" cy="0"/>
          </a:xfrm>
          <a:prstGeom prst="straightConnector1">
            <a:avLst/>
          </a:prstGeom>
          <a:noFill/>
          <a:ln cap="flat" cmpd="sng" w="19050">
            <a:solidFill>
              <a:schemeClr val="dk2"/>
            </a:solidFill>
            <a:prstDash val="solid"/>
            <a:round/>
            <a:headEnd len="med" w="med" type="diamond"/>
            <a:tailEnd len="med" w="med" type="diamond"/>
          </a:ln>
        </p:spPr>
      </p:cxnSp>
      <p:sp>
        <p:nvSpPr>
          <p:cNvPr id="256" name="Google Shape;256;p36"/>
          <p:cNvSpPr txBox="1"/>
          <p:nvPr/>
        </p:nvSpPr>
        <p:spPr>
          <a:xfrm>
            <a:off x="6286550" y="2184675"/>
            <a:ext cx="1943100" cy="38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Waiting for network data</a:t>
            </a:r>
            <a:endParaRPr sz="10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37"/>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Multithreading in python</a:t>
            </a:r>
            <a:endParaRPr/>
          </a:p>
        </p:txBody>
      </p:sp>
      <p:sp>
        <p:nvSpPr>
          <p:cNvPr id="262" name="Google Shape;262;p37"/>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In python, you have access to generating </a:t>
            </a:r>
            <a:r>
              <a:rPr i="1" lang="en" sz="1800"/>
              <a:t>processes</a:t>
            </a:r>
            <a:r>
              <a:rPr lang="en" sz="1800"/>
              <a:t> and </a:t>
            </a:r>
            <a:r>
              <a:rPr i="1" lang="en" sz="1800"/>
              <a:t>threads</a:t>
            </a:r>
            <a:r>
              <a:rPr lang="en" sz="1800"/>
              <a:t>. </a:t>
            </a:r>
            <a:endParaRPr sz="1800"/>
          </a:p>
          <a:p>
            <a:pPr indent="-342900" lvl="0" marL="457200" rtl="0" algn="l">
              <a:spcBef>
                <a:spcPts val="0"/>
              </a:spcBef>
              <a:spcAft>
                <a:spcPts val="0"/>
              </a:spcAft>
              <a:buSzPts val="1800"/>
              <a:buChar char="●"/>
            </a:pPr>
            <a:r>
              <a:rPr lang="en" sz="1800"/>
              <a:t>Threading comes in handy when you want additional processing power.</a:t>
            </a:r>
            <a:endParaRPr sz="1800"/>
          </a:p>
          <a:p>
            <a:pPr indent="-342900" lvl="0" marL="457200" rtl="0" algn="l">
              <a:spcBef>
                <a:spcPts val="0"/>
              </a:spcBef>
              <a:spcAft>
                <a:spcPts val="0"/>
              </a:spcAft>
              <a:buSzPts val="1800"/>
              <a:buChar char="●"/>
            </a:pPr>
            <a:r>
              <a:rPr lang="en" sz="1800"/>
              <a:t>In python, threads cannot be used for parallel CPU computation, however, it is ideal for I/O operations such as web scraping because the processor is sitting idle waiting for data. </a:t>
            </a:r>
            <a:endParaRPr sz="1800"/>
          </a:p>
        </p:txBody>
      </p:sp>
      <p:pic>
        <p:nvPicPr>
          <p:cNvPr id="263" name="Google Shape;263;p37"/>
          <p:cNvPicPr preferRelativeResize="0"/>
          <p:nvPr/>
        </p:nvPicPr>
        <p:blipFill>
          <a:blip r:embed="rId3">
            <a:alphaModFix/>
          </a:blip>
          <a:stretch>
            <a:fillRect/>
          </a:stretch>
        </p:blipFill>
        <p:spPr>
          <a:xfrm>
            <a:off x="292575" y="2156125"/>
            <a:ext cx="3744800" cy="1671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38"/>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Multiprocessing in Python</a:t>
            </a:r>
            <a:endParaRPr/>
          </a:p>
        </p:txBody>
      </p:sp>
      <p:sp>
        <p:nvSpPr>
          <p:cNvPr id="269" name="Google Shape;269;p38"/>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Threading is not always the best solution.</a:t>
            </a:r>
            <a:endParaRPr sz="1800"/>
          </a:p>
          <a:p>
            <a:pPr indent="-342900" lvl="0" marL="457200" rtl="0" algn="l">
              <a:spcBef>
                <a:spcPts val="0"/>
              </a:spcBef>
              <a:spcAft>
                <a:spcPts val="0"/>
              </a:spcAft>
              <a:buSzPts val="1800"/>
              <a:buChar char="●"/>
            </a:pPr>
            <a:r>
              <a:rPr lang="en" sz="1800"/>
              <a:t>Python programs have difficulty maximizing the CPUs resources when using multithreading</a:t>
            </a:r>
            <a:endParaRPr sz="1800"/>
          </a:p>
          <a:p>
            <a:pPr indent="-342900" lvl="0" marL="457200" rtl="0" algn="l">
              <a:spcBef>
                <a:spcPts val="0"/>
              </a:spcBef>
              <a:spcAft>
                <a:spcPts val="0"/>
              </a:spcAft>
              <a:buSzPts val="1800"/>
              <a:buChar char="●"/>
            </a:pPr>
            <a:r>
              <a:rPr lang="en" sz="1800"/>
              <a:t>Multiprocessing allows you to create programs that run concurrently and bypass the GIL that python imposes</a:t>
            </a:r>
            <a:endParaRPr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39"/>
          <p:cNvSpPr txBox="1"/>
          <p:nvPr>
            <p:ph type="title"/>
          </p:nvPr>
        </p:nvSpPr>
        <p:spPr>
          <a:xfrm>
            <a:off x="318800" y="124277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Multiprocessing in Python</a:t>
            </a:r>
            <a:endParaRPr/>
          </a:p>
          <a:p>
            <a:pPr indent="0" lvl="0" marL="0" rtl="0" algn="l">
              <a:spcBef>
                <a:spcPts val="0"/>
              </a:spcBef>
              <a:spcAft>
                <a:spcPts val="0"/>
              </a:spcAft>
              <a:buNone/>
            </a:pPr>
            <a:r>
              <a:t/>
            </a:r>
            <a:endParaRPr/>
          </a:p>
        </p:txBody>
      </p:sp>
      <p:sp>
        <p:nvSpPr>
          <p:cNvPr id="275" name="Google Shape;275;p39"/>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Multiprocessing addresses the problem that multithreading in python brin</a:t>
            </a:r>
            <a:r>
              <a:rPr lang="en" sz="1800"/>
              <a:t>gs up: it can utilize all of the cpu resources</a:t>
            </a:r>
            <a:endParaRPr sz="1800"/>
          </a:p>
          <a:p>
            <a:pPr indent="-342900" lvl="0" marL="457200" rtl="0" algn="l">
              <a:spcBef>
                <a:spcPts val="0"/>
              </a:spcBef>
              <a:spcAft>
                <a:spcPts val="0"/>
              </a:spcAft>
              <a:buSzPts val="1800"/>
              <a:buChar char="●"/>
            </a:pPr>
            <a:r>
              <a:rPr lang="en" sz="1800"/>
              <a:t>Python Multiprocessing is inherently different from threading because each process is given its own memory space</a:t>
            </a:r>
            <a:endParaRPr sz="1800"/>
          </a:p>
          <a:p>
            <a:pPr indent="-342900" lvl="0" marL="457200" rtl="0" algn="l">
              <a:spcBef>
                <a:spcPts val="0"/>
              </a:spcBef>
              <a:spcAft>
                <a:spcPts val="0"/>
              </a:spcAft>
              <a:buSzPts val="1800"/>
              <a:buChar char="●"/>
            </a:pPr>
            <a:r>
              <a:rPr lang="en" sz="1800"/>
              <a:t>This requires the different processes to use </a:t>
            </a:r>
            <a:r>
              <a:rPr b="1" lang="en" sz="1800"/>
              <a:t>Message Passing </a:t>
            </a:r>
            <a:r>
              <a:rPr lang="en" sz="1800"/>
              <a:t>in order to communicate information between them</a:t>
            </a:r>
            <a:endParaRPr sz="18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40"/>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Multiprocessing in Python</a:t>
            </a:r>
            <a:endParaRPr/>
          </a:p>
        </p:txBody>
      </p:sp>
      <p:sp>
        <p:nvSpPr>
          <p:cNvPr id="281" name="Google Shape;281;p40"/>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We run different processes on a different instance from the data collection</a:t>
            </a:r>
            <a:endParaRPr sz="1800"/>
          </a:p>
          <a:p>
            <a:pPr indent="-342900" lvl="0" marL="457200" rtl="0" algn="l">
              <a:spcBef>
                <a:spcPts val="0"/>
              </a:spcBef>
              <a:spcAft>
                <a:spcPts val="0"/>
              </a:spcAft>
              <a:buSzPts val="1800"/>
              <a:buChar char="●"/>
            </a:pPr>
            <a:r>
              <a:rPr lang="en" sz="1800"/>
              <a:t>These processes perform functions such as:</a:t>
            </a:r>
            <a:endParaRPr sz="1800"/>
          </a:p>
          <a:p>
            <a:pPr indent="-342900" lvl="1" marL="914400" rtl="0" algn="l">
              <a:spcBef>
                <a:spcPts val="0"/>
              </a:spcBef>
              <a:spcAft>
                <a:spcPts val="0"/>
              </a:spcAft>
              <a:buSzPts val="1800"/>
              <a:buChar char="○"/>
            </a:pPr>
            <a:r>
              <a:rPr lang="en" sz="1800"/>
              <a:t>Display graphs that visualize data (multi - threaded as well)</a:t>
            </a:r>
            <a:endParaRPr sz="1800"/>
          </a:p>
          <a:p>
            <a:pPr indent="-342900" lvl="1" marL="914400" rtl="0" algn="l">
              <a:spcBef>
                <a:spcPts val="0"/>
              </a:spcBef>
              <a:spcAft>
                <a:spcPts val="0"/>
              </a:spcAft>
              <a:buSzPts val="1800"/>
              <a:buChar char="○"/>
            </a:pPr>
            <a:r>
              <a:rPr lang="en" sz="1800"/>
              <a:t>Perform pack evaluation and compute whether it is worth purchasing</a:t>
            </a:r>
            <a:endParaRPr sz="1800"/>
          </a:p>
          <a:p>
            <a:pPr indent="-342900" lvl="1" marL="914400" rtl="0" algn="l">
              <a:spcBef>
                <a:spcPts val="0"/>
              </a:spcBef>
              <a:spcAft>
                <a:spcPts val="0"/>
              </a:spcAft>
              <a:buSzPts val="1800"/>
              <a:buChar char="○"/>
            </a:pPr>
            <a:r>
              <a:rPr lang="en" sz="1800"/>
              <a:t>Send out alerts based on pack evaluation to user </a:t>
            </a:r>
            <a:endParaRPr sz="18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41"/>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Sharing memory between processes</a:t>
            </a:r>
            <a:endParaRPr/>
          </a:p>
        </p:txBody>
      </p:sp>
      <p:sp>
        <p:nvSpPr>
          <p:cNvPr id="287" name="Google Shape;287;p41"/>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Python uses a queue data structure to allow for message passing</a:t>
            </a:r>
            <a:endParaRPr sz="1800"/>
          </a:p>
          <a:p>
            <a:pPr indent="-342900" lvl="0" marL="457200" marR="0" rtl="0" algn="l">
              <a:lnSpc>
                <a:spcPct val="115000"/>
              </a:lnSpc>
              <a:spcBef>
                <a:spcPts val="0"/>
              </a:spcBef>
              <a:spcAft>
                <a:spcPts val="0"/>
              </a:spcAft>
              <a:buClr>
                <a:schemeClr val="dk2"/>
              </a:buClr>
              <a:buSzPts val="1800"/>
              <a:buFont typeface="Roboto"/>
              <a:buChar char="●"/>
            </a:pPr>
            <a:r>
              <a:rPr lang="en" sz="1800"/>
              <a:t>We use message passing between the processes on the same instance to allow for our web server (frontend) to receive data from our back end</a:t>
            </a:r>
            <a:endParaRPr sz="1800"/>
          </a:p>
        </p:txBody>
      </p:sp>
      <p:pic>
        <p:nvPicPr>
          <p:cNvPr id="288" name="Google Shape;288;p41"/>
          <p:cNvPicPr preferRelativeResize="0"/>
          <p:nvPr/>
        </p:nvPicPr>
        <p:blipFill>
          <a:blip r:embed="rId3">
            <a:alphaModFix/>
          </a:blip>
          <a:stretch>
            <a:fillRect/>
          </a:stretch>
        </p:blipFill>
        <p:spPr>
          <a:xfrm>
            <a:off x="266700" y="2429350"/>
            <a:ext cx="3667125" cy="8286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5"/>
          <p:cNvSpPr txBox="1"/>
          <p:nvPr>
            <p:ph type="title"/>
          </p:nvPr>
        </p:nvSpPr>
        <p:spPr>
          <a:xfrm>
            <a:off x="386850" y="1317300"/>
            <a:ext cx="3706500" cy="250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Motivations</a:t>
            </a:r>
            <a:endParaRPr/>
          </a:p>
          <a:p>
            <a:pPr indent="0" lvl="0" marL="0" rtl="0" algn="ctr">
              <a:spcBef>
                <a:spcPts val="0"/>
              </a:spcBef>
              <a:spcAft>
                <a:spcPts val="0"/>
              </a:spcAft>
              <a:buNone/>
            </a:pPr>
            <a:r>
              <a:rPr lang="en"/>
              <a:t>and</a:t>
            </a:r>
            <a:endParaRPr/>
          </a:p>
          <a:p>
            <a:pPr indent="0" lvl="0" marL="0" rtl="0" algn="ctr">
              <a:spcBef>
                <a:spcPts val="0"/>
              </a:spcBef>
              <a:spcAft>
                <a:spcPts val="0"/>
              </a:spcAft>
              <a:buNone/>
            </a:pPr>
            <a:r>
              <a:rPr lang="en"/>
              <a:t>History</a:t>
            </a:r>
            <a:endParaRPr/>
          </a:p>
        </p:txBody>
      </p:sp>
      <p:pic>
        <p:nvPicPr>
          <p:cNvPr id="79" name="Google Shape;79;p15"/>
          <p:cNvPicPr preferRelativeResize="0"/>
          <p:nvPr/>
        </p:nvPicPr>
        <p:blipFill>
          <a:blip r:embed="rId3">
            <a:alphaModFix/>
          </a:blip>
          <a:stretch>
            <a:fillRect/>
          </a:stretch>
        </p:blipFill>
        <p:spPr>
          <a:xfrm>
            <a:off x="5227250" y="1350575"/>
            <a:ext cx="2864650" cy="20267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p42"/>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case: Automated Triggers</a:t>
            </a:r>
            <a:endParaRPr/>
          </a:p>
        </p:txBody>
      </p:sp>
      <p:sp>
        <p:nvSpPr>
          <p:cNvPr id="294" name="Google Shape;294;p42"/>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In order to allow for scalability, we created an automated trigger process which would notify users if we analyzed an interesting event that occured</a:t>
            </a:r>
            <a:endParaRPr sz="1800"/>
          </a:p>
          <a:p>
            <a:pPr indent="-342900" lvl="0" marL="457200" rtl="0" algn="l">
              <a:spcBef>
                <a:spcPts val="0"/>
              </a:spcBef>
              <a:spcAft>
                <a:spcPts val="0"/>
              </a:spcAft>
              <a:buSzPts val="1800"/>
              <a:buChar char="●"/>
            </a:pPr>
            <a:r>
              <a:rPr lang="en" sz="1800"/>
              <a:t>We decided to use a process </a:t>
            </a:r>
            <a:r>
              <a:rPr lang="en" sz="1800"/>
              <a:t>because</a:t>
            </a:r>
            <a:r>
              <a:rPr lang="en" sz="1800"/>
              <a:t> as more users subscribe to our system, it could take a long time to message each of them individually</a:t>
            </a:r>
            <a:endParaRPr sz="1800"/>
          </a:p>
          <a:p>
            <a:pPr indent="-342900" lvl="0" marL="457200" rtl="0" algn="l">
              <a:spcBef>
                <a:spcPts val="0"/>
              </a:spcBef>
              <a:spcAft>
                <a:spcPts val="0"/>
              </a:spcAft>
              <a:buSzPts val="1800"/>
              <a:buChar char="●"/>
            </a:pPr>
            <a:r>
              <a:rPr lang="en" sz="1800"/>
              <a:t>We use a </a:t>
            </a:r>
            <a:r>
              <a:rPr lang="en" sz="1800"/>
              <a:t>separate</a:t>
            </a:r>
            <a:r>
              <a:rPr lang="en" sz="1800"/>
              <a:t> process in order to allow other systems to run</a:t>
            </a:r>
            <a:endParaRPr sz="18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43"/>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Simple System Diagram </a:t>
            </a:r>
            <a:endParaRPr/>
          </a:p>
        </p:txBody>
      </p:sp>
      <p:pic>
        <p:nvPicPr>
          <p:cNvPr id="300" name="Google Shape;300;p43"/>
          <p:cNvPicPr preferRelativeResize="0"/>
          <p:nvPr/>
        </p:nvPicPr>
        <p:blipFill>
          <a:blip r:embed="rId3">
            <a:alphaModFix/>
          </a:blip>
          <a:stretch>
            <a:fillRect/>
          </a:stretch>
        </p:blipFill>
        <p:spPr>
          <a:xfrm>
            <a:off x="3323625" y="710424"/>
            <a:ext cx="5220175" cy="391512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44"/>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Amazon Web Services</a:t>
            </a:r>
            <a:endParaRPr/>
          </a:p>
        </p:txBody>
      </p:sp>
      <p:sp>
        <p:nvSpPr>
          <p:cNvPr id="306" name="Google Shape;306;p44"/>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Our entire system is hosted through AWS</a:t>
            </a:r>
            <a:endParaRPr sz="2400"/>
          </a:p>
          <a:p>
            <a:pPr indent="0" lvl="0" marL="0" rtl="0" algn="l">
              <a:spcBef>
                <a:spcPts val="1600"/>
              </a:spcBef>
              <a:spcAft>
                <a:spcPts val="0"/>
              </a:spcAft>
              <a:buNone/>
            </a:pPr>
            <a:r>
              <a:rPr lang="en" sz="2400"/>
              <a:t>Our database uses Amazon’s Relational Database Service</a:t>
            </a:r>
            <a:endParaRPr sz="2400"/>
          </a:p>
          <a:p>
            <a:pPr indent="0" lvl="0" marL="0" rtl="0" algn="l">
              <a:spcBef>
                <a:spcPts val="1600"/>
              </a:spcBef>
              <a:spcAft>
                <a:spcPts val="0"/>
              </a:spcAft>
              <a:buNone/>
            </a:pPr>
            <a:r>
              <a:rPr lang="en" sz="2400"/>
              <a:t>Our processes run on two Elastic Container Service instances</a:t>
            </a:r>
            <a:endParaRPr sz="2400"/>
          </a:p>
          <a:p>
            <a:pPr indent="0" lvl="0" marL="0" rtl="0" algn="l">
              <a:spcBef>
                <a:spcPts val="1600"/>
              </a:spcBef>
              <a:spcAft>
                <a:spcPts val="1600"/>
              </a:spcAft>
              <a:buNone/>
            </a:pPr>
            <a:r>
              <a:rPr lang="en" sz="2400"/>
              <a:t>Both provide tools to scale </a:t>
            </a:r>
            <a:r>
              <a:rPr lang="en" sz="2400"/>
              <a:t>seamlessly</a:t>
            </a:r>
            <a:r>
              <a:rPr lang="en" sz="2400"/>
              <a:t> </a:t>
            </a:r>
            <a:endParaRPr sz="24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45"/>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Packages Used:</a:t>
            </a:r>
            <a:endParaRPr/>
          </a:p>
        </p:txBody>
      </p:sp>
      <p:sp>
        <p:nvSpPr>
          <p:cNvPr id="312" name="Google Shape;312;p45"/>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Pandas</a:t>
            </a:r>
            <a:endParaRPr sz="1400"/>
          </a:p>
          <a:p>
            <a:pPr indent="-317500" lvl="1" marL="914400" rtl="0" algn="l">
              <a:spcBef>
                <a:spcPts val="0"/>
              </a:spcBef>
              <a:spcAft>
                <a:spcPts val="0"/>
              </a:spcAft>
              <a:buSzPts val="1400"/>
              <a:buChar char="○"/>
            </a:pPr>
            <a:r>
              <a:rPr lang="en" sz="1400"/>
              <a:t>Used to easily read from our database and manipulate data</a:t>
            </a:r>
            <a:endParaRPr sz="1400"/>
          </a:p>
          <a:p>
            <a:pPr indent="-317500" lvl="0" marL="457200" rtl="0" algn="l">
              <a:spcBef>
                <a:spcPts val="0"/>
              </a:spcBef>
              <a:spcAft>
                <a:spcPts val="0"/>
              </a:spcAft>
              <a:buSzPts val="1400"/>
              <a:buChar char="●"/>
            </a:pPr>
            <a:r>
              <a:rPr lang="en" sz="1400"/>
              <a:t>sqlalchemy</a:t>
            </a:r>
            <a:endParaRPr sz="1400"/>
          </a:p>
          <a:p>
            <a:pPr indent="-317500" lvl="1" marL="914400" rtl="0" algn="l">
              <a:spcBef>
                <a:spcPts val="0"/>
              </a:spcBef>
              <a:spcAft>
                <a:spcPts val="0"/>
              </a:spcAft>
              <a:buSzPts val="1400"/>
              <a:buChar char="○"/>
            </a:pPr>
            <a:r>
              <a:rPr lang="en" sz="1400"/>
              <a:t>Provides tools to interact with SQL database</a:t>
            </a:r>
            <a:endParaRPr sz="1400"/>
          </a:p>
          <a:p>
            <a:pPr indent="-317500" lvl="0" marL="457200" rtl="0" algn="l">
              <a:spcBef>
                <a:spcPts val="0"/>
              </a:spcBef>
              <a:spcAft>
                <a:spcPts val="0"/>
              </a:spcAft>
              <a:buSzPts val="1400"/>
              <a:buChar char="●"/>
            </a:pPr>
            <a:r>
              <a:rPr lang="en" sz="1400"/>
              <a:t>twilio</a:t>
            </a:r>
            <a:endParaRPr sz="1400"/>
          </a:p>
          <a:p>
            <a:pPr indent="-317500" lvl="1" marL="914400" rtl="0" algn="l">
              <a:spcBef>
                <a:spcPts val="0"/>
              </a:spcBef>
              <a:spcAft>
                <a:spcPts val="0"/>
              </a:spcAft>
              <a:buSzPts val="1400"/>
              <a:buChar char="○"/>
            </a:pPr>
            <a:r>
              <a:rPr lang="en" sz="1400"/>
              <a:t>Send SMS alerts for when an interesting event occurs</a:t>
            </a:r>
            <a:endParaRPr sz="1400"/>
          </a:p>
          <a:p>
            <a:pPr indent="-317500" lvl="0" marL="457200" rtl="0" algn="l">
              <a:spcBef>
                <a:spcPts val="0"/>
              </a:spcBef>
              <a:spcAft>
                <a:spcPts val="0"/>
              </a:spcAft>
              <a:buSzPts val="1400"/>
              <a:buChar char="●"/>
            </a:pPr>
            <a:r>
              <a:rPr lang="en" sz="1400"/>
              <a:t>matplotlib</a:t>
            </a:r>
            <a:endParaRPr sz="1400"/>
          </a:p>
          <a:p>
            <a:pPr indent="-317500" lvl="1" marL="914400" rtl="0" algn="l">
              <a:spcBef>
                <a:spcPts val="0"/>
              </a:spcBef>
              <a:spcAft>
                <a:spcPts val="0"/>
              </a:spcAft>
              <a:buSzPts val="1400"/>
              <a:buChar char="○"/>
            </a:pPr>
            <a:r>
              <a:rPr lang="en" sz="1400"/>
              <a:t>Create graphs that represent the price of cards over time</a:t>
            </a:r>
            <a:endParaRPr sz="1400"/>
          </a:p>
          <a:p>
            <a:pPr indent="-317500" lvl="0" marL="457200" rtl="0" algn="l">
              <a:spcBef>
                <a:spcPts val="0"/>
              </a:spcBef>
              <a:spcAft>
                <a:spcPts val="0"/>
              </a:spcAft>
              <a:buSzPts val="1400"/>
              <a:buChar char="●"/>
            </a:pPr>
            <a:r>
              <a:rPr lang="en" sz="1400"/>
              <a:t>Python Threading and Multiprocessing</a:t>
            </a:r>
            <a:endParaRPr sz="1400"/>
          </a:p>
          <a:p>
            <a:pPr indent="-317500" lvl="1" marL="914400" rtl="0" algn="l">
              <a:spcBef>
                <a:spcPts val="0"/>
              </a:spcBef>
              <a:spcAft>
                <a:spcPts val="0"/>
              </a:spcAft>
              <a:buSzPts val="1400"/>
              <a:buChar char="○"/>
            </a:pPr>
            <a:r>
              <a:rPr lang="en" sz="1400"/>
              <a:t>Allow for a system that is not only fast now, but scalable for the future</a:t>
            </a:r>
            <a:endParaRPr sz="14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46"/>
          <p:cNvSpPr txBox="1"/>
          <p:nvPr>
            <p:ph type="title"/>
          </p:nvPr>
        </p:nvSpPr>
        <p:spPr>
          <a:xfrm>
            <a:off x="318550" y="473600"/>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Achievements</a:t>
            </a:r>
            <a:endParaRPr/>
          </a:p>
        </p:txBody>
      </p:sp>
      <p:sp>
        <p:nvSpPr>
          <p:cNvPr id="318" name="Google Shape;318;p46"/>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Created an AWS Database of card data for every hour from the past month</a:t>
            </a:r>
            <a:endParaRPr sz="1800"/>
          </a:p>
          <a:p>
            <a:pPr indent="-342900" lvl="0" marL="457200" rtl="0" algn="l">
              <a:spcBef>
                <a:spcPts val="0"/>
              </a:spcBef>
              <a:spcAft>
                <a:spcPts val="0"/>
              </a:spcAft>
              <a:buSzPts val="1800"/>
              <a:buChar char="●"/>
            </a:pPr>
            <a:r>
              <a:rPr lang="en" sz="1800"/>
              <a:t>Created a </a:t>
            </a:r>
            <a:r>
              <a:rPr lang="en" sz="1800"/>
              <a:t>multiprocess python script that reads from the database, alerts our users, and created graphs based on the data</a:t>
            </a:r>
            <a:endParaRPr sz="1800"/>
          </a:p>
          <a:p>
            <a:pPr indent="0" lvl="0" marL="457200" rtl="0" algn="l">
              <a:spcBef>
                <a:spcPts val="1600"/>
              </a:spcBef>
              <a:spcAft>
                <a:spcPts val="1600"/>
              </a:spcAft>
              <a:buNone/>
            </a:pPr>
            <a:r>
              <a:t/>
            </a:r>
            <a:endParaRPr sz="1800"/>
          </a:p>
        </p:txBody>
      </p:sp>
      <p:pic>
        <p:nvPicPr>
          <p:cNvPr id="319" name="Google Shape;319;p46"/>
          <p:cNvPicPr preferRelativeResize="0"/>
          <p:nvPr/>
        </p:nvPicPr>
        <p:blipFill>
          <a:blip r:embed="rId3">
            <a:alphaModFix/>
          </a:blip>
          <a:stretch>
            <a:fillRect/>
          </a:stretch>
        </p:blipFill>
        <p:spPr>
          <a:xfrm>
            <a:off x="739475" y="1808250"/>
            <a:ext cx="2864650" cy="20267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Google Shape;324;p47"/>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Trend Results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800"/>
              <a:t>Graphs update every time database updates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Small gap in data due to database debugging </a:t>
            </a:r>
            <a:endParaRPr sz="1800"/>
          </a:p>
        </p:txBody>
      </p:sp>
      <p:pic>
        <p:nvPicPr>
          <p:cNvPr id="325" name="Google Shape;325;p47"/>
          <p:cNvPicPr preferRelativeResize="0"/>
          <p:nvPr/>
        </p:nvPicPr>
        <p:blipFill>
          <a:blip r:embed="rId3">
            <a:alphaModFix/>
          </a:blip>
          <a:stretch>
            <a:fillRect/>
          </a:stretch>
        </p:blipFill>
        <p:spPr>
          <a:xfrm>
            <a:off x="4329125" y="1048875"/>
            <a:ext cx="4814876" cy="361114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pic>
        <p:nvPicPr>
          <p:cNvPr id="330" name="Google Shape;330;p48"/>
          <p:cNvPicPr preferRelativeResize="0"/>
          <p:nvPr/>
        </p:nvPicPr>
        <p:blipFill>
          <a:blip r:embed="rId3">
            <a:alphaModFix/>
          </a:blip>
          <a:stretch>
            <a:fillRect/>
          </a:stretch>
        </p:blipFill>
        <p:spPr>
          <a:xfrm>
            <a:off x="6082550" y="7593025"/>
            <a:ext cx="2438500" cy="1828875"/>
          </a:xfrm>
          <a:prstGeom prst="rect">
            <a:avLst/>
          </a:prstGeom>
          <a:noFill/>
          <a:ln>
            <a:noFill/>
          </a:ln>
        </p:spPr>
      </p:pic>
      <p:pic>
        <p:nvPicPr>
          <p:cNvPr id="331" name="Google Shape;331;p48"/>
          <p:cNvPicPr preferRelativeResize="0"/>
          <p:nvPr/>
        </p:nvPicPr>
        <p:blipFill>
          <a:blip r:embed="rId4">
            <a:alphaModFix/>
          </a:blip>
          <a:stretch>
            <a:fillRect/>
          </a:stretch>
        </p:blipFill>
        <p:spPr>
          <a:xfrm>
            <a:off x="4430750" y="1156450"/>
            <a:ext cx="4778174" cy="3583625"/>
          </a:xfrm>
          <a:prstGeom prst="rect">
            <a:avLst/>
          </a:prstGeom>
          <a:noFill/>
          <a:ln>
            <a:noFill/>
          </a:ln>
        </p:spPr>
      </p:pic>
      <p:sp>
        <p:nvSpPr>
          <p:cNvPr id="332" name="Google Shape;332;p48"/>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Trend Results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800"/>
              <a:t>Graphs update every time database updates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Small gap in data due to database debugging </a:t>
            </a:r>
            <a:endParaRPr sz="18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pic>
        <p:nvPicPr>
          <p:cNvPr id="337" name="Google Shape;337;p49"/>
          <p:cNvPicPr preferRelativeResize="0"/>
          <p:nvPr/>
        </p:nvPicPr>
        <p:blipFill>
          <a:blip r:embed="rId3">
            <a:alphaModFix/>
          </a:blip>
          <a:stretch>
            <a:fillRect/>
          </a:stretch>
        </p:blipFill>
        <p:spPr>
          <a:xfrm>
            <a:off x="6082550" y="7593025"/>
            <a:ext cx="2438500" cy="1828875"/>
          </a:xfrm>
          <a:prstGeom prst="rect">
            <a:avLst/>
          </a:prstGeom>
          <a:noFill/>
          <a:ln>
            <a:noFill/>
          </a:ln>
        </p:spPr>
      </p:pic>
      <p:pic>
        <p:nvPicPr>
          <p:cNvPr id="338" name="Google Shape;338;p49"/>
          <p:cNvPicPr preferRelativeResize="0"/>
          <p:nvPr/>
        </p:nvPicPr>
        <p:blipFill>
          <a:blip r:embed="rId4">
            <a:alphaModFix/>
          </a:blip>
          <a:stretch>
            <a:fillRect/>
          </a:stretch>
        </p:blipFill>
        <p:spPr>
          <a:xfrm>
            <a:off x="4305275" y="941300"/>
            <a:ext cx="4742350" cy="3556751"/>
          </a:xfrm>
          <a:prstGeom prst="rect">
            <a:avLst/>
          </a:prstGeom>
          <a:noFill/>
          <a:ln>
            <a:noFill/>
          </a:ln>
        </p:spPr>
      </p:pic>
      <p:sp>
        <p:nvSpPr>
          <p:cNvPr id="339" name="Google Shape;339;p49"/>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Trend Results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800"/>
              <a:t>Graphs update every time database updates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Small gap in data due to database debugging </a:t>
            </a:r>
            <a:endParaRPr sz="18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Google Shape;344;p50"/>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45" name="Google Shape;345;p50"/>
          <p:cNvPicPr preferRelativeResize="0"/>
          <p:nvPr/>
        </p:nvPicPr>
        <p:blipFill>
          <a:blip r:embed="rId3">
            <a:alphaModFix/>
          </a:blip>
          <a:stretch>
            <a:fillRect/>
          </a:stretch>
        </p:blipFill>
        <p:spPr>
          <a:xfrm>
            <a:off x="4240275" y="779900"/>
            <a:ext cx="4903724" cy="3677800"/>
          </a:xfrm>
          <a:prstGeom prst="rect">
            <a:avLst/>
          </a:prstGeom>
          <a:noFill/>
          <a:ln>
            <a:noFill/>
          </a:ln>
        </p:spPr>
      </p:pic>
      <p:sp>
        <p:nvSpPr>
          <p:cNvPr id="346" name="Google Shape;346;p50"/>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Trend Results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800"/>
              <a:t>Graphs update every time database updates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Small gap in data due to database debugging </a:t>
            </a:r>
            <a:endParaRPr sz="18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51"/>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Plans</a:t>
            </a:r>
            <a:endParaRPr/>
          </a:p>
        </p:txBody>
      </p:sp>
      <p:sp>
        <p:nvSpPr>
          <p:cNvPr id="352" name="Google Shape;352;p51"/>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Learn Django (Python Web Framework) and create a fleshed out website to act as the front-end</a:t>
            </a:r>
            <a:endParaRPr sz="2400"/>
          </a:p>
          <a:p>
            <a:pPr indent="0" lvl="0" marL="0" rtl="0" algn="l">
              <a:spcBef>
                <a:spcPts val="1600"/>
              </a:spcBef>
              <a:spcAft>
                <a:spcPts val="1600"/>
              </a:spcAft>
              <a:buNone/>
            </a:pPr>
            <a:r>
              <a:rPr lang="en" sz="2400"/>
              <a:t>Debug and implement database design 2 to work with current tools</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6"/>
          <p:cNvSpPr txBox="1"/>
          <p:nvPr>
            <p:ph type="title"/>
          </p:nvPr>
        </p:nvSpPr>
        <p:spPr>
          <a:xfrm>
            <a:off x="326425" y="1456475"/>
            <a:ext cx="3706500" cy="250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Influence </a:t>
            </a:r>
            <a:endParaRPr/>
          </a:p>
          <a:p>
            <a:pPr indent="0" lvl="0" marL="0" rtl="0" algn="ctr">
              <a:spcBef>
                <a:spcPts val="0"/>
              </a:spcBef>
              <a:spcAft>
                <a:spcPts val="0"/>
              </a:spcAft>
              <a:buNone/>
            </a:pPr>
            <a:r>
              <a:rPr lang="en"/>
              <a:t>for </a:t>
            </a:r>
            <a:endParaRPr/>
          </a:p>
          <a:p>
            <a:pPr indent="0" lvl="0" marL="0" rtl="0" algn="ctr">
              <a:spcBef>
                <a:spcPts val="0"/>
              </a:spcBef>
              <a:spcAft>
                <a:spcPts val="0"/>
              </a:spcAft>
              <a:buNone/>
            </a:pPr>
            <a:r>
              <a:rPr lang="en"/>
              <a:t>Project</a:t>
            </a:r>
            <a:endParaRPr/>
          </a:p>
        </p:txBody>
      </p:sp>
      <p:sp>
        <p:nvSpPr>
          <p:cNvPr id="85" name="Google Shape;85;p16"/>
          <p:cNvSpPr txBox="1"/>
          <p:nvPr>
            <p:ph idx="1" type="body"/>
          </p:nvPr>
        </p:nvSpPr>
        <p:spPr>
          <a:xfrm>
            <a:off x="4492275" y="500925"/>
            <a:ext cx="4166400" cy="4098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sz="1800"/>
              <a:t>Many of our group members have a strong interest in online gaming</a:t>
            </a:r>
            <a:endParaRPr sz="1800"/>
          </a:p>
          <a:p>
            <a:pPr indent="-342900" lvl="0" marL="457200" rtl="0" algn="l">
              <a:lnSpc>
                <a:spcPct val="200000"/>
              </a:lnSpc>
              <a:spcBef>
                <a:spcPts val="0"/>
              </a:spcBef>
              <a:spcAft>
                <a:spcPts val="0"/>
              </a:spcAft>
              <a:buSzPts val="1800"/>
              <a:buChar char="●"/>
            </a:pPr>
            <a:r>
              <a:rPr lang="en" sz="1800"/>
              <a:t>Our </a:t>
            </a:r>
            <a:r>
              <a:rPr lang="en" sz="1800"/>
              <a:t>interests</a:t>
            </a:r>
            <a:r>
              <a:rPr lang="en" sz="1800"/>
              <a:t> in this game stems from one of the more popular online card games called  </a:t>
            </a:r>
            <a:r>
              <a:rPr b="1" lang="en" sz="1800"/>
              <a:t>Artifact.</a:t>
            </a:r>
            <a:endParaRPr b="1"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Artifact: </a:t>
            </a:r>
            <a:endParaRPr/>
          </a:p>
          <a:p>
            <a:pPr indent="0" lvl="0" marL="0" rtl="0" algn="ctr">
              <a:spcBef>
                <a:spcPts val="0"/>
              </a:spcBef>
              <a:spcAft>
                <a:spcPts val="0"/>
              </a:spcAft>
              <a:buNone/>
            </a:pPr>
            <a:r>
              <a:rPr lang="en"/>
              <a:t>The Dota Card Game</a:t>
            </a:r>
            <a:endParaRPr/>
          </a:p>
        </p:txBody>
      </p:sp>
      <p:sp>
        <p:nvSpPr>
          <p:cNvPr id="91" name="Google Shape;91;p17"/>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b="1" lang="en" sz="1800"/>
              <a:t>Artifact</a:t>
            </a:r>
            <a:r>
              <a:rPr lang="en" sz="1800"/>
              <a:t> is a new online card game based off of the very popular MOBA style games </a:t>
            </a:r>
            <a:r>
              <a:rPr b="1" lang="en" sz="1800"/>
              <a:t>Dota </a:t>
            </a:r>
            <a:r>
              <a:rPr lang="en" sz="1800"/>
              <a:t>and </a:t>
            </a:r>
            <a:r>
              <a:rPr b="1" lang="en" sz="1800"/>
              <a:t>  Dota 2</a:t>
            </a:r>
            <a:r>
              <a:rPr lang="en" sz="1800"/>
              <a:t>.</a:t>
            </a:r>
            <a:endParaRPr sz="1800"/>
          </a:p>
          <a:p>
            <a:pPr indent="-342900" lvl="0" marL="457200" rtl="0" algn="l">
              <a:lnSpc>
                <a:spcPct val="200000"/>
              </a:lnSpc>
              <a:spcBef>
                <a:spcPts val="0"/>
              </a:spcBef>
              <a:spcAft>
                <a:spcPts val="0"/>
              </a:spcAft>
              <a:buSzPts val="1800"/>
              <a:buChar char="●"/>
            </a:pPr>
            <a:r>
              <a:rPr lang="en" sz="1800"/>
              <a:t>This game includes a real-money marketplace where players can go and buy card to use in game.</a:t>
            </a:r>
            <a:endParaRPr sz="1800"/>
          </a:p>
        </p:txBody>
      </p:sp>
      <p:pic>
        <p:nvPicPr>
          <p:cNvPr id="92" name="Google Shape;92;p17"/>
          <p:cNvPicPr preferRelativeResize="0"/>
          <p:nvPr/>
        </p:nvPicPr>
        <p:blipFill>
          <a:blip r:embed="rId3">
            <a:alphaModFix/>
          </a:blip>
          <a:stretch>
            <a:fillRect/>
          </a:stretch>
        </p:blipFill>
        <p:spPr>
          <a:xfrm>
            <a:off x="732650" y="2245400"/>
            <a:ext cx="2864650" cy="2026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25" y="147117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 of Artifact</a:t>
            </a:r>
            <a:endParaRPr/>
          </a:p>
        </p:txBody>
      </p:sp>
      <p:sp>
        <p:nvSpPr>
          <p:cNvPr id="98" name="Google Shape;98;p18"/>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sz="1800"/>
              <a:t>Artifact was designed as a competitor of Hearthstone, the most played online card game today</a:t>
            </a:r>
            <a:endParaRPr sz="1800"/>
          </a:p>
          <a:p>
            <a:pPr indent="-342900" lvl="0" marL="457200" rtl="0" algn="l">
              <a:lnSpc>
                <a:spcPct val="200000"/>
              </a:lnSpc>
              <a:spcBef>
                <a:spcPts val="0"/>
              </a:spcBef>
              <a:spcAft>
                <a:spcPts val="0"/>
              </a:spcAft>
              <a:buSzPts val="1800"/>
              <a:buChar char="●"/>
            </a:pPr>
            <a:r>
              <a:rPr lang="en" sz="1800"/>
              <a:t>In order for it to be competitive, it needed to challenge many of the features Hearthstone started and attracted an </a:t>
            </a:r>
            <a:r>
              <a:rPr lang="en" sz="1800"/>
              <a:t>audience</a:t>
            </a:r>
            <a:r>
              <a:rPr lang="en" sz="1800"/>
              <a:t> with</a:t>
            </a:r>
            <a:endParaRPr sz="1800"/>
          </a:p>
        </p:txBody>
      </p:sp>
      <p:pic>
        <p:nvPicPr>
          <p:cNvPr id="99" name="Google Shape;99;p18"/>
          <p:cNvPicPr preferRelativeResize="0"/>
          <p:nvPr/>
        </p:nvPicPr>
        <p:blipFill>
          <a:blip r:embed="rId3">
            <a:alphaModFix/>
          </a:blip>
          <a:stretch>
            <a:fillRect/>
          </a:stretch>
        </p:blipFill>
        <p:spPr>
          <a:xfrm>
            <a:off x="905024" y="2743200"/>
            <a:ext cx="2519900" cy="1680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Hearthstone’s Lack of a </a:t>
            </a:r>
            <a:r>
              <a:rPr lang="en"/>
              <a:t>Marketplace</a:t>
            </a:r>
            <a:endParaRPr/>
          </a:p>
        </p:txBody>
      </p:sp>
      <p:sp>
        <p:nvSpPr>
          <p:cNvPr id="105" name="Google Shape;105;p19"/>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sz="1800"/>
              <a:t>Within Hearthstone, the only ways to obtain cards would be:</a:t>
            </a:r>
            <a:endParaRPr sz="1800"/>
          </a:p>
          <a:p>
            <a:pPr indent="-342900" lvl="1" marL="914400" rtl="0" algn="l">
              <a:lnSpc>
                <a:spcPct val="200000"/>
              </a:lnSpc>
              <a:spcBef>
                <a:spcPts val="0"/>
              </a:spcBef>
              <a:spcAft>
                <a:spcPts val="0"/>
              </a:spcAft>
              <a:buSzPts val="1800"/>
              <a:buChar char="○"/>
            </a:pPr>
            <a:r>
              <a:rPr lang="en" sz="1800"/>
              <a:t>Buying Packs with cash</a:t>
            </a:r>
            <a:endParaRPr sz="1800"/>
          </a:p>
          <a:p>
            <a:pPr indent="-342900" lvl="1" marL="914400" rtl="0" algn="l">
              <a:lnSpc>
                <a:spcPct val="200000"/>
              </a:lnSpc>
              <a:spcBef>
                <a:spcPts val="0"/>
              </a:spcBef>
              <a:spcAft>
                <a:spcPts val="0"/>
              </a:spcAft>
              <a:buSzPts val="1800"/>
              <a:buChar char="○"/>
            </a:pPr>
            <a:r>
              <a:rPr lang="en" sz="1800"/>
              <a:t>Earning gold in game by playing matches</a:t>
            </a:r>
            <a:endParaRPr sz="1800"/>
          </a:p>
          <a:p>
            <a:pPr indent="-342900" lvl="1" marL="914400" rtl="0" algn="l">
              <a:lnSpc>
                <a:spcPct val="200000"/>
              </a:lnSpc>
              <a:spcBef>
                <a:spcPts val="0"/>
              </a:spcBef>
              <a:spcAft>
                <a:spcPts val="0"/>
              </a:spcAft>
              <a:buSzPts val="1800"/>
              <a:buChar char="○"/>
            </a:pPr>
            <a:r>
              <a:rPr lang="en" sz="1800"/>
              <a:t>In the </a:t>
            </a:r>
            <a:r>
              <a:rPr b="1" lang="en" sz="1800"/>
              <a:t>Arena Mode:</a:t>
            </a:r>
            <a:endParaRPr b="1" sz="1800"/>
          </a:p>
          <a:p>
            <a:pPr indent="-342900" lvl="2" marL="1371600" rtl="0" algn="l">
              <a:lnSpc>
                <a:spcPct val="200000"/>
              </a:lnSpc>
              <a:spcBef>
                <a:spcPts val="0"/>
              </a:spcBef>
              <a:spcAft>
                <a:spcPts val="0"/>
              </a:spcAft>
              <a:buSzPts val="1800"/>
              <a:buChar char="■"/>
            </a:pPr>
            <a:r>
              <a:rPr lang="en" sz="1800"/>
              <a:t>Entry free with possible rewards for winning</a:t>
            </a:r>
            <a:endParaRPr sz="1800"/>
          </a:p>
        </p:txBody>
      </p:sp>
      <p:pic>
        <p:nvPicPr>
          <p:cNvPr id="106" name="Google Shape;106;p19"/>
          <p:cNvPicPr preferRelativeResize="0"/>
          <p:nvPr/>
        </p:nvPicPr>
        <p:blipFill>
          <a:blip r:embed="rId3">
            <a:alphaModFix/>
          </a:blip>
          <a:stretch>
            <a:fillRect/>
          </a:stretch>
        </p:blipFill>
        <p:spPr>
          <a:xfrm>
            <a:off x="466325" y="2250775"/>
            <a:ext cx="3397290" cy="18288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Artifact: Trying something new</a:t>
            </a:r>
            <a:endParaRPr/>
          </a:p>
        </p:txBody>
      </p:sp>
      <p:sp>
        <p:nvSpPr>
          <p:cNvPr id="112" name="Google Shape;112;p20"/>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sz="1800"/>
              <a:t>In order to be competitive with Hearthstone, Artifact decided to add one of the highly requested features of Hearthstone, an online marketplace</a:t>
            </a:r>
            <a:endParaRPr sz="1800"/>
          </a:p>
          <a:p>
            <a:pPr indent="-342900" lvl="0" marL="457200" rtl="0" algn="l">
              <a:lnSpc>
                <a:spcPct val="200000"/>
              </a:lnSpc>
              <a:spcBef>
                <a:spcPts val="0"/>
              </a:spcBef>
              <a:spcAft>
                <a:spcPts val="0"/>
              </a:spcAft>
              <a:buSzPts val="1800"/>
              <a:buChar char="●"/>
            </a:pPr>
            <a:r>
              <a:rPr lang="en" sz="1800"/>
              <a:t>This marketplace is somewhere players could go to buy or sell cards with other players</a:t>
            </a:r>
            <a:endParaRPr sz="1800"/>
          </a:p>
        </p:txBody>
      </p:sp>
      <p:pic>
        <p:nvPicPr>
          <p:cNvPr id="113" name="Google Shape;113;p20"/>
          <p:cNvPicPr preferRelativeResize="0"/>
          <p:nvPr/>
        </p:nvPicPr>
        <p:blipFill>
          <a:blip r:embed="rId3">
            <a:alphaModFix/>
          </a:blip>
          <a:stretch>
            <a:fillRect/>
          </a:stretch>
        </p:blipFill>
        <p:spPr>
          <a:xfrm>
            <a:off x="545113" y="2287525"/>
            <a:ext cx="3239722" cy="1828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8550" y="473600"/>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a:t>
            </a:r>
            <a:endParaRPr/>
          </a:p>
        </p:txBody>
      </p:sp>
      <p:sp>
        <p:nvSpPr>
          <p:cNvPr id="119" name="Google Shape;119;p21"/>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Perform web scraping to build and update a database containing pricing information for the cards</a:t>
            </a:r>
            <a:endParaRPr sz="1800"/>
          </a:p>
          <a:p>
            <a:pPr indent="-342900" lvl="0" marL="457200" rtl="0" algn="l">
              <a:spcBef>
                <a:spcPts val="0"/>
              </a:spcBef>
              <a:spcAft>
                <a:spcPts val="0"/>
              </a:spcAft>
              <a:buSzPts val="1800"/>
              <a:buChar char="●"/>
            </a:pPr>
            <a:r>
              <a:rPr lang="en" sz="1800"/>
              <a:t>Use the database to build visualization tools from this pricing information</a:t>
            </a:r>
            <a:endParaRPr sz="1800"/>
          </a:p>
          <a:p>
            <a:pPr indent="-342900" lvl="0" marL="457200" rtl="0" algn="l">
              <a:spcBef>
                <a:spcPts val="0"/>
              </a:spcBef>
              <a:spcAft>
                <a:spcPts val="0"/>
              </a:spcAft>
              <a:buSzPts val="1800"/>
              <a:buChar char="●"/>
            </a:pPr>
            <a:r>
              <a:rPr lang="en" sz="1800"/>
              <a:t>Develop “triggers” for interesting events that occur</a:t>
            </a:r>
            <a:endParaRPr sz="1800"/>
          </a:p>
          <a:p>
            <a:pPr indent="-342900" lvl="0" marL="457200" rtl="0" algn="l">
              <a:spcBef>
                <a:spcPts val="0"/>
              </a:spcBef>
              <a:spcAft>
                <a:spcPts val="0"/>
              </a:spcAft>
              <a:buSzPts val="1800"/>
              <a:buChar char="●"/>
            </a:pPr>
            <a:r>
              <a:rPr lang="en" sz="1800"/>
              <a:t>Design with the intent of future scalability</a:t>
            </a:r>
            <a:endParaRPr sz="1800"/>
          </a:p>
        </p:txBody>
      </p:sp>
      <p:pic>
        <p:nvPicPr>
          <p:cNvPr id="120" name="Google Shape;120;p21"/>
          <p:cNvPicPr preferRelativeResize="0"/>
          <p:nvPr/>
        </p:nvPicPr>
        <p:blipFill>
          <a:blip r:embed="rId3">
            <a:alphaModFix/>
          </a:blip>
          <a:stretch>
            <a:fillRect/>
          </a:stretch>
        </p:blipFill>
        <p:spPr>
          <a:xfrm>
            <a:off x="739475" y="1808250"/>
            <a:ext cx="2864650" cy="2026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